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5.xml" ContentType="application/vnd.ms-office.chartcolorstyle+xml"/>
  <Override PartName="/ppt/charts/style25.xml" ContentType="application/vnd.ms-office.chartstyle+xml"/>
  <Override PartName="/ppt/charts/colors26.xml" ContentType="application/vnd.ms-office.chartcolorstyle+xml"/>
  <Override PartName="/ppt/charts/style26.xml" ContentType="application/vnd.ms-office.chartstyle+xml"/>
  <Override PartName="/ppt/charts/colors27.xml" ContentType="application/vnd.ms-office.chartcolorstyle+xml"/>
  <Override PartName="/ppt/charts/style27.xml" ContentType="application/vnd.ms-office.chartstyle+xml"/>
  <Override PartName="/ppt/charts/colors28.xml" ContentType="application/vnd.ms-office.chartcolorstyle+xml"/>
  <Override PartName="/ppt/charts/style28.xml" ContentType="application/vnd.ms-office.chartstyle+xml"/>
  <Override PartName="/ppt/charts/colors29.xml" ContentType="application/vnd.ms-office.chartcolorstyle+xml"/>
  <Override PartName="/ppt/charts/style29.xml" ContentType="application/vnd.ms-office.chartstyle+xml"/>
  <Override PartName="/ppt/charts/colors30.xml" ContentType="application/vnd.ms-office.chartcolorstyle+xml"/>
  <Override PartName="/ppt/charts/style30.xml" ContentType="application/vnd.ms-office.chartstyle+xml"/>
  <Override PartName="/ppt/charts/colors31.xml" ContentType="application/vnd.ms-office.chartcolorstyle+xml"/>
  <Override PartName="/ppt/charts/style31.xml" ContentType="application/vnd.ms-office.chartstyle+xml"/>
  <Override PartName="/ppt/charts/colors32.xml" ContentType="application/vnd.ms-office.chartcolorstyle+xml"/>
  <Override PartName="/ppt/charts/style32.xml" ContentType="application/vnd.ms-office.chartstyle+xml"/>
  <Override PartName="/ppt/charts/colors33.xml" ContentType="application/vnd.ms-office.chartcolorstyle+xml"/>
  <Override PartName="/ppt/charts/style33.xml" ContentType="application/vnd.ms-office.chartstyle+xml"/>
  <Override PartName="/ppt/charts/colors34.xml" ContentType="application/vnd.ms-office.chartcolorstyle+xml"/>
  <Override PartName="/ppt/charts/style34.xml" ContentType="application/vnd.ms-office.chartstyle+xml"/>
  <Override PartName="/ppt/charts/colors35.xml" ContentType="application/vnd.ms-office.chartcolorstyle+xml"/>
  <Override PartName="/ppt/charts/style35.xml" ContentType="application/vnd.ms-office.chartstyle+xml"/>
  <Override PartName="/ppt/charts/colors36.xml" ContentType="application/vnd.ms-office.chartcolorstyle+xml"/>
  <Override PartName="/ppt/charts/style36.xml" ContentType="application/vnd.ms-office.chartstyle+xml"/>
  <Override PartName="/ppt/charts/colors37.xml" ContentType="application/vnd.ms-office.chartcolorstyle+xml"/>
  <Override PartName="/ppt/charts/style37.xml" ContentType="application/vnd.ms-office.chartstyle+xml"/>
  <Override PartName="/ppt/charts/colors38.xml" ContentType="application/vnd.ms-office.chartcolorstyle+xml"/>
  <Override PartName="/ppt/charts/style38.xml" ContentType="application/vnd.ms-office.chartstyle+xml"/>
  <Override PartName="/ppt/charts/colors39.xml" ContentType="application/vnd.ms-office.chartcolorstyle+xml"/>
  <Override PartName="/ppt/charts/style39.xml" ContentType="application/vnd.ms-office.chartstyle+xml"/>
  <Override PartName="/ppt/charts/colors40.xml" ContentType="application/vnd.ms-office.chartcolorstyle+xml"/>
  <Override PartName="/ppt/charts/style40.xml" ContentType="application/vnd.ms-office.chartstyle+xml"/>
  <Override PartName="/ppt/charts/colors41.xml" ContentType="application/vnd.ms-office.chartcolorstyle+xml"/>
  <Override PartName="/ppt/charts/style41.xml" ContentType="application/vnd.ms-office.chartstyle+xml"/>
  <Override PartName="/ppt/charts/colors42.xml" ContentType="application/vnd.ms-office.chartcolorstyle+xml"/>
  <Override PartName="/ppt/charts/style42.xml" ContentType="application/vnd.ms-office.chartstyle+xml"/>
  <Override PartName="/ppt/charts/colors43.xml" ContentType="application/vnd.ms-office.chartcolorstyle+xml"/>
  <Override PartName="/ppt/charts/style43.xml" ContentType="application/vnd.ms-office.chartstyle+xml"/>
  <Override PartName="/ppt/charts/colors44.xml" ContentType="application/vnd.ms-office.chartcolorstyle+xml"/>
  <Override PartName="/ppt/charts/style44.xml" ContentType="application/vnd.ms-office.chartstyle+xml"/>
  <Override PartName="/ppt/charts/colors45.xml" ContentType="application/vnd.ms-office.chartcolorstyle+xml"/>
  <Override PartName="/ppt/charts/style45.xml" ContentType="application/vnd.ms-office.chartstyle+xml"/>
  <Override PartName="/ppt/charts/colors46.xml" ContentType="application/vnd.ms-office.chartcolorstyle+xml"/>
  <Override PartName="/ppt/charts/style46.xml" ContentType="application/vnd.ms-office.chartstyle+xml"/>
  <Override PartName="/ppt/charts/colors47.xml" ContentType="application/vnd.ms-office.chartcolorstyle+xml"/>
  <Override PartName="/ppt/charts/style47.xml" ContentType="application/vnd.ms-office.chartstyle+xml"/>
  <Override PartName="/ppt/charts/colors48.xml" ContentType="application/vnd.ms-office.chartcolorstyle+xml"/>
  <Override PartName="/ppt/charts/style48.xml" ContentType="application/vnd.ms-office.chartstyle+xml"/>
  <Override PartName="/ppt/charts/colors49.xml" ContentType="application/vnd.ms-office.chartcolorstyle+xml"/>
  <Override PartName="/ppt/charts/style49.xml" ContentType="application/vnd.ms-office.chartstyle+xml"/>
  <Override PartName="/ppt/charts/colors50.xml" ContentType="application/vnd.ms-office.chartcolorstyle+xml"/>
  <Override PartName="/ppt/charts/style50.xml" ContentType="application/vnd.ms-office.chartstyle+xml"/>
  <Override PartName="/ppt/charts/colors51.xml" ContentType="application/vnd.ms-office.chartcolorstyle+xml"/>
  <Override PartName="/ppt/charts/style51.xml" ContentType="application/vnd.ms-office.chartstyle+xml"/>
  <Override PartName="/ppt/charts/colors52.xml" ContentType="application/vnd.ms-office.chartcolorstyle+xml"/>
  <Override PartName="/ppt/charts/style52.xml" ContentType="application/vnd.ms-office.chartstyle+xml"/>
  <Override PartName="/ppt/charts/colors53.xml" ContentType="application/vnd.ms-office.chartcolorstyle+xml"/>
  <Override PartName="/ppt/charts/style53.xml" ContentType="application/vnd.ms-office.chartstyle+xml"/>
  <Override PartName="/ppt/charts/colors54.xml" ContentType="application/vnd.ms-office.chartcolorstyle+xml"/>
  <Override PartName="/ppt/charts/style5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238" autoAdjust="0"/>
  </p:normalViewPr>
  <p:slideViewPr>
    <p:cSldViewPr snapToGrid="0">
      <p:cViewPr>
        <p:scale>
          <a:sx n="50" d="100"/>
          <a:sy n="50" d="100"/>
        </p:scale>
        <p:origin x="-704" y="-2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.xml"/><Relationship Id="rId3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.xml"/><Relationship Id="rId3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.xml"/><Relationship Id="rId3" Type="http://schemas.microsoft.com/office/2011/relationships/chartStyle" Target="style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.xml"/><Relationship Id="rId3" Type="http://schemas.microsoft.com/office/2011/relationships/chartStyle" Target="style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6.xml"/><Relationship Id="rId3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7.xml"/><Relationship Id="rId3" Type="http://schemas.microsoft.com/office/2011/relationships/chartStyle" Target="style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8.xml"/><Relationship Id="rId3" Type="http://schemas.microsoft.com/office/2011/relationships/chartStyle" Target="style8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9.xml"/><Relationship Id="rId3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.xml"/><Relationship Id="rId3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0.xml"/><Relationship Id="rId3" Type="http://schemas.microsoft.com/office/2011/relationships/chartStyle" Target="style10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1.xml"/><Relationship Id="rId3" Type="http://schemas.microsoft.com/office/2011/relationships/chartStyle" Target="style11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2.xml"/><Relationship Id="rId3" Type="http://schemas.microsoft.com/office/2011/relationships/chartStyle" Target="style12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3.xml"/><Relationship Id="rId3" Type="http://schemas.microsoft.com/office/2011/relationships/chartStyle" Target="style13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4.xml"/><Relationship Id="rId3" Type="http://schemas.microsoft.com/office/2011/relationships/chartStyle" Target="style14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5.xml"/><Relationship Id="rId3" Type="http://schemas.microsoft.com/office/2011/relationships/chartStyle" Target="style15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6.xml"/><Relationship Id="rId3" Type="http://schemas.microsoft.com/office/2011/relationships/chartStyle" Target="style16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7.xml"/><Relationship Id="rId3" Type="http://schemas.microsoft.com/office/2011/relationships/chartStyle" Target="style17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8.xml"/><Relationship Id="rId3" Type="http://schemas.microsoft.com/office/2011/relationships/chartStyle" Target="style18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19.xml"/><Relationship Id="rId3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0.xml"/><Relationship Id="rId3" Type="http://schemas.microsoft.com/office/2011/relationships/chartStyle" Target="style20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1.xml"/><Relationship Id="rId3" Type="http://schemas.microsoft.com/office/2011/relationships/chartStyle" Target="style21.xm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2.xml"/><Relationship Id="rId3" Type="http://schemas.microsoft.com/office/2011/relationships/chartStyle" Target="style22.xm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3.xml"/><Relationship Id="rId3" Type="http://schemas.microsoft.com/office/2011/relationships/chartStyle" Target="style23.xm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4.xml"/><Relationship Id="rId3" Type="http://schemas.microsoft.com/office/2011/relationships/chartStyle" Target="style24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5.xml"/><Relationship Id="rId3" Type="http://schemas.microsoft.com/office/2011/relationships/chartStyle" Target="style25.xm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6.xml"/><Relationship Id="rId3" Type="http://schemas.microsoft.com/office/2011/relationships/chartStyle" Target="style26.xm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7.xml"/><Relationship Id="rId3" Type="http://schemas.microsoft.com/office/2011/relationships/chartStyle" Target="style27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8.xml"/><Relationship Id="rId3" Type="http://schemas.microsoft.com/office/2011/relationships/chartStyle" Target="style28.xm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29.xml"/><Relationship Id="rId3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0.xml"/><Relationship Id="rId3" Type="http://schemas.microsoft.com/office/2011/relationships/chartStyle" Target="style30.xm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1.xml"/><Relationship Id="rId3" Type="http://schemas.microsoft.com/office/2011/relationships/chartStyle" Target="style31.xm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2.xml"/><Relationship Id="rId3" Type="http://schemas.microsoft.com/office/2011/relationships/chartStyle" Target="style32.xm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3.xml"/><Relationship Id="rId3" Type="http://schemas.microsoft.com/office/2011/relationships/chartStyle" Target="style33.xm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4.xml"/><Relationship Id="rId3" Type="http://schemas.microsoft.com/office/2011/relationships/chartStyle" Target="style34.xm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5.xml"/><Relationship Id="rId3" Type="http://schemas.microsoft.com/office/2011/relationships/chartStyle" Target="style35.xm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6.xml"/><Relationship Id="rId3" Type="http://schemas.microsoft.com/office/2011/relationships/chartStyle" Target="style36.xm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7.xml"/><Relationship Id="rId3" Type="http://schemas.microsoft.com/office/2011/relationships/chartStyle" Target="style37.xm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8.xml"/><Relationship Id="rId3" Type="http://schemas.microsoft.com/office/2011/relationships/chartStyle" Target="style38.xm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39.xml"/><Relationship Id="rId3" Type="http://schemas.microsoft.com/office/2011/relationships/chartStyle" Target="style39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0.xml"/><Relationship Id="rId3" Type="http://schemas.microsoft.com/office/2011/relationships/chartStyle" Target="style40.xm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1.xml"/><Relationship Id="rId3" Type="http://schemas.microsoft.com/office/2011/relationships/chartStyle" Target="style41.xm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2.xml"/><Relationship Id="rId3" Type="http://schemas.microsoft.com/office/2011/relationships/chartStyle" Target="style42.xm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3.xml"/><Relationship Id="rId3" Type="http://schemas.microsoft.com/office/2011/relationships/chartStyle" Target="style43.xm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4.xml"/><Relationship Id="rId3" Type="http://schemas.microsoft.com/office/2011/relationships/chartStyle" Target="style44.xm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5.xml"/><Relationship Id="rId3" Type="http://schemas.microsoft.com/office/2011/relationships/chartStyle" Target="style45.xm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6.xml"/><Relationship Id="rId3" Type="http://schemas.microsoft.com/office/2011/relationships/chartStyle" Target="style46.xm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7.xml"/><Relationship Id="rId3" Type="http://schemas.microsoft.com/office/2011/relationships/chartStyle" Target="style47.xm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8.xml"/><Relationship Id="rId3" Type="http://schemas.microsoft.com/office/2011/relationships/chartStyle" Target="style48.xm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49.xml"/><Relationship Id="rId3" Type="http://schemas.microsoft.com/office/2011/relationships/chartStyle" Target="style49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0.xml"/><Relationship Id="rId3" Type="http://schemas.microsoft.com/office/2011/relationships/chartStyle" Target="style50.xm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1.xml"/><Relationship Id="rId3" Type="http://schemas.microsoft.com/office/2011/relationships/chartStyle" Target="style51.xm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2.xml"/><Relationship Id="rId3" Type="http://schemas.microsoft.com/office/2011/relationships/chartStyle" Target="style52.xm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3.xml"/><Relationship Id="rId3" Type="http://schemas.microsoft.com/office/2011/relationships/chartStyle" Target="style53.xm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Relationship Id="rId2" Type="http://schemas.microsoft.com/office/2011/relationships/chartColorStyle" Target="colors54.xml"/><Relationship Id="rId3" Type="http://schemas.microsoft.com/office/2011/relationships/chartStyle" Target="style5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s%20V&#225;zquez\Downloads\graficas%20ETC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3891866660848"/>
          <c:y val="0.0893909832491773"/>
          <c:w val="0.941165793443597"/>
          <c:h val="0.772849393613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shade val="51000"/>
                    <a:satMod val="130000"/>
                  </a:schemeClr>
                </a:gs>
                <a:gs pos="80000">
                  <a:schemeClr val="accent6">
                    <a:shade val="76000"/>
                    <a:shade val="93000"/>
                    <a:satMod val="130000"/>
                  </a:schemeClr>
                </a:gs>
                <a:gs pos="100000">
                  <a:schemeClr val="accent6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Hoja2!$A$3:$A$8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Hoja2!$B$3:$B$8</c:f>
              <c:numCache>
                <c:formatCode>General</c:formatCode>
                <c:ptCount val="6"/>
                <c:pt idx="0">
                  <c:v>20.0</c:v>
                </c:pt>
                <c:pt idx="1">
                  <c:v>10.0</c:v>
                </c:pt>
                <c:pt idx="2">
                  <c:v>50.0</c:v>
                </c:pt>
                <c:pt idx="3">
                  <c:v>200.0</c:v>
                </c:pt>
                <c:pt idx="4">
                  <c:v>120.0</c:v>
                </c:pt>
              </c:numCache>
            </c:numRef>
          </c:val>
        </c:ser>
        <c:ser>
          <c:idx val="1"/>
          <c:order val="1"/>
          <c:tx>
            <c:strRef>
              <c:f>Hoja2!$C$2</c:f>
              <c:strCache>
                <c:ptCount val="1"/>
                <c:pt idx="0">
                  <c:v>Conozco las características  socioeconómicas y escolares de las familias de mis alumnos.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shade val="51000"/>
                    <a:satMod val="130000"/>
                  </a:schemeClr>
                </a:gs>
                <a:gs pos="80000">
                  <a:schemeClr val="accent6">
                    <a:tint val="77000"/>
                    <a:shade val="93000"/>
                    <a:satMod val="130000"/>
                  </a:schemeClr>
                </a:gs>
                <a:gs pos="100000">
                  <a:schemeClr val="accent6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Hoja2!$A$3:$A$8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Hoja2!$C$3:$C$8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1819576"/>
        <c:axId val="-2137654824"/>
      </c:barChart>
      <c:catAx>
        <c:axId val="-213181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7654824"/>
        <c:crosses val="autoZero"/>
        <c:auto val="1"/>
        <c:lblAlgn val="ctr"/>
        <c:lblOffset val="100"/>
        <c:noMultiLvlLbl val="0"/>
      </c:catAx>
      <c:valAx>
        <c:axId val="-213765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181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73283885589387"/>
          <c:y val="0.223523090518584"/>
          <c:w val="0.90446910859692"/>
          <c:h val="0.486659454742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Hoja2!$B$138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Hoja2!$A$139:$A$143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Hoja2!$B$139:$B$143</c:f>
              <c:numCache>
                <c:formatCode>General</c:formatCode>
                <c:ptCount val="5"/>
                <c:pt idx="0">
                  <c:v>200.0</c:v>
                </c:pt>
                <c:pt idx="1">
                  <c:v>100.0</c:v>
                </c:pt>
                <c:pt idx="2">
                  <c:v>25.0</c:v>
                </c:pt>
                <c:pt idx="3">
                  <c:v>50.0</c:v>
                </c:pt>
                <c:pt idx="4">
                  <c:v>25.0</c:v>
                </c:pt>
              </c:numCache>
            </c:numRef>
          </c:val>
        </c:ser>
        <c:ser>
          <c:idx val="1"/>
          <c:order val="1"/>
          <c:tx>
            <c:strRef>
              <c:f>Hoja2!$C$138</c:f>
              <c:strCache>
                <c:ptCount val="1"/>
                <c:pt idx="0">
                  <c:v>El director informa constantemente a la comunidad escolar del cumplimiento de la misión, visión y valores del centro escolar.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Hoja2!$A$139:$A$143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Hoja2!$C$139:$C$143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919080"/>
        <c:axId val="-2129916072"/>
      </c:barChart>
      <c:catAx>
        <c:axId val="-2129919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es-ES"/>
          </a:p>
        </c:txPr>
        <c:crossAx val="-2129916072"/>
        <c:crosses val="autoZero"/>
        <c:auto val="1"/>
        <c:lblAlgn val="ctr"/>
        <c:lblOffset val="100"/>
        <c:noMultiLvlLbl val="0"/>
      </c:catAx>
      <c:valAx>
        <c:axId val="-2129916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129919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Hoja2!$B$153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Hoja2!$A$154:$A$159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Hoja2!$B$154:$B$159</c:f>
              <c:numCache>
                <c:formatCode>General</c:formatCode>
                <c:ptCount val="6"/>
                <c:pt idx="0">
                  <c:v>50.0</c:v>
                </c:pt>
                <c:pt idx="1">
                  <c:v>35.0</c:v>
                </c:pt>
                <c:pt idx="2">
                  <c:v>175.0</c:v>
                </c:pt>
                <c:pt idx="3">
                  <c:v>90.0</c:v>
                </c:pt>
                <c:pt idx="4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Hoja2!$C$153</c:f>
              <c:strCache>
                <c:ptCount val="1"/>
                <c:pt idx="0">
                  <c:v>La dirección promueve la capacitación  del personal.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Hoja2!$A$154:$A$159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Hoja2!$C$154:$C$159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875416"/>
        <c:axId val="-2129872408"/>
      </c:barChart>
      <c:catAx>
        <c:axId val="-2129875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es-ES"/>
          </a:p>
        </c:txPr>
        <c:crossAx val="-2129872408"/>
        <c:crosses val="autoZero"/>
        <c:auto val="1"/>
        <c:lblAlgn val="ctr"/>
        <c:lblOffset val="100"/>
        <c:noMultiLvlLbl val="0"/>
      </c:catAx>
      <c:valAx>
        <c:axId val="-2129872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29875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3823436039831"/>
          <c:y val="0.134145081572772"/>
          <c:w val="0.90463185287529"/>
          <c:h val="0.636854603586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Hoja2!$B$168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Hoja2!$A$169:$A$173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Hoja2!$B$169:$B$173</c:f>
              <c:numCache>
                <c:formatCode>General</c:formatCode>
                <c:ptCount val="5"/>
                <c:pt idx="0">
                  <c:v>75.0</c:v>
                </c:pt>
                <c:pt idx="1">
                  <c:v>125.0</c:v>
                </c:pt>
                <c:pt idx="2">
                  <c:v>100.0</c:v>
                </c:pt>
                <c:pt idx="3">
                  <c:v>60.0</c:v>
                </c:pt>
                <c:pt idx="4">
                  <c:v>40.0</c:v>
                </c:pt>
              </c:numCache>
            </c:numRef>
          </c:val>
        </c:ser>
        <c:ser>
          <c:idx val="1"/>
          <c:order val="1"/>
          <c:tx>
            <c:strRef>
              <c:f>Hoja2!$C$168</c:f>
              <c:strCache>
                <c:ptCount val="1"/>
                <c:pt idx="0">
                  <c:v>El director mantiene y fomenta el trabajo en equipo y las buenas relaciones interpersonales en la comunidad.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Hoja2!$A$169:$A$173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Hoja2!$C$169:$C$173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831688"/>
        <c:axId val="-2129828680"/>
      </c:barChart>
      <c:catAx>
        <c:axId val="-212983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es-ES"/>
          </a:p>
        </c:txPr>
        <c:crossAx val="-2129828680"/>
        <c:crosses val="autoZero"/>
        <c:auto val="1"/>
        <c:lblAlgn val="ctr"/>
        <c:lblOffset val="100"/>
        <c:noMultiLvlLbl val="0"/>
      </c:catAx>
      <c:valAx>
        <c:axId val="-2129828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-2129831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99059825643622"/>
          <c:y val="0.106091922456181"/>
          <c:w val="0.894571681077936"/>
          <c:h val="0.564429803531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Hoja2!$B$183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shade val="51000"/>
                    <a:satMod val="130000"/>
                  </a:schemeClr>
                </a:gs>
                <a:gs pos="80000">
                  <a:schemeClr val="accent6">
                    <a:shade val="76000"/>
                    <a:shade val="93000"/>
                    <a:satMod val="130000"/>
                  </a:schemeClr>
                </a:gs>
                <a:gs pos="100000">
                  <a:schemeClr val="accent6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Hoja2!$A$184:$A$188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Hoja2!$B$184:$B$188</c:f>
              <c:numCache>
                <c:formatCode>General</c:formatCode>
                <c:ptCount val="5"/>
                <c:pt idx="0">
                  <c:v>220.0</c:v>
                </c:pt>
                <c:pt idx="1">
                  <c:v>180.0</c:v>
                </c:pt>
                <c:pt idx="2">
                  <c:v>75.0</c:v>
                </c:pt>
                <c:pt idx="3">
                  <c:v>15.0</c:v>
                </c:pt>
                <c:pt idx="4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Hoja2!$C$183</c:f>
              <c:strCache>
                <c:ptCount val="1"/>
                <c:pt idx="0">
                  <c:v>Los conflictos que se presentan en la escuela son resueltos de manera eficaz y oportuna entre el director y el personal involucrado.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shade val="51000"/>
                    <a:satMod val="130000"/>
                  </a:schemeClr>
                </a:gs>
                <a:gs pos="80000">
                  <a:schemeClr val="accent6">
                    <a:tint val="77000"/>
                    <a:shade val="93000"/>
                    <a:satMod val="130000"/>
                  </a:schemeClr>
                </a:gs>
                <a:gs pos="100000">
                  <a:schemeClr val="accent6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Hoja2!$A$184:$A$188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Hoja2!$C$184:$C$188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777688"/>
        <c:axId val="-2129774104"/>
      </c:barChart>
      <c:catAx>
        <c:axId val="-212977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774104"/>
        <c:crosses val="autoZero"/>
        <c:auto val="1"/>
        <c:lblAlgn val="ctr"/>
        <c:lblOffset val="100"/>
        <c:noMultiLvlLbl val="0"/>
      </c:catAx>
      <c:valAx>
        <c:axId val="-2129774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777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Hoja2!$B$198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Hoja2!$A$199:$A$203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Hoja2!$B$199:$B$203</c:f>
              <c:numCache>
                <c:formatCode>General</c:formatCode>
                <c:ptCount val="5"/>
                <c:pt idx="0">
                  <c:v>50.0</c:v>
                </c:pt>
                <c:pt idx="1">
                  <c:v>130.0</c:v>
                </c:pt>
                <c:pt idx="2">
                  <c:v>90.0</c:v>
                </c:pt>
                <c:pt idx="3">
                  <c:v>75.0</c:v>
                </c:pt>
                <c:pt idx="4">
                  <c:v>55.0</c:v>
                </c:pt>
              </c:numCache>
            </c:numRef>
          </c:val>
        </c:ser>
        <c:ser>
          <c:idx val="1"/>
          <c:order val="1"/>
          <c:tx>
            <c:strRef>
              <c:f>Hoja2!$C$198</c:f>
              <c:strCache>
                <c:ptCount val="1"/>
                <c:pt idx="0">
                  <c:v>El director toma en cuentas las necesidades y expectativas de los padres y alumnos para proponer actividades de mejora en el centro escolar.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Hoja2!$A$199:$A$203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Hoja2!$C$199:$C$203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728472"/>
        <c:axId val="-2129724888"/>
      </c:barChart>
      <c:catAx>
        <c:axId val="-212972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724888"/>
        <c:crosses val="autoZero"/>
        <c:auto val="1"/>
        <c:lblAlgn val="ctr"/>
        <c:lblOffset val="100"/>
        <c:noMultiLvlLbl val="0"/>
      </c:catAx>
      <c:valAx>
        <c:axId val="-2129724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728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Hoja2!$B$213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Hoja2!$A$214:$A$218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Hoja2!$B$214:$B$218</c:f>
              <c:numCache>
                <c:formatCode>General</c:formatCode>
                <c:ptCount val="5"/>
                <c:pt idx="0">
                  <c:v>80.0</c:v>
                </c:pt>
                <c:pt idx="1">
                  <c:v>120.0</c:v>
                </c:pt>
                <c:pt idx="2">
                  <c:v>125.0</c:v>
                </c:pt>
                <c:pt idx="3">
                  <c:v>45.0</c:v>
                </c:pt>
                <c:pt idx="4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Hoja2!$C$213</c:f>
              <c:strCache>
                <c:ptCount val="1"/>
                <c:pt idx="0">
                  <c:v>El director promueve los principios éticos y valores que contribuyen a la mejora continua.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Hoja2!$A$214:$A$218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Hoja2!$C$214:$C$218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678232"/>
        <c:axId val="-2129674648"/>
      </c:barChart>
      <c:catAx>
        <c:axId val="-2129678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674648"/>
        <c:crosses val="autoZero"/>
        <c:auto val="1"/>
        <c:lblAlgn val="ctr"/>
        <c:lblOffset val="100"/>
        <c:noMultiLvlLbl val="0"/>
      </c:catAx>
      <c:valAx>
        <c:axId val="-212967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67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6793493878958"/>
          <c:y val="0.29605687400963"/>
          <c:w val="0.904229409736192"/>
          <c:h val="0.494294244687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Hoja2!$B$228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Hoja2!$A$229:$A$233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Hoja2!$B$229:$B$233</c:f>
              <c:numCache>
                <c:formatCode>General</c:formatCode>
                <c:ptCount val="5"/>
                <c:pt idx="0">
                  <c:v>150.0</c:v>
                </c:pt>
                <c:pt idx="1">
                  <c:v>125.0</c:v>
                </c:pt>
                <c:pt idx="2">
                  <c:v>75.0</c:v>
                </c:pt>
                <c:pt idx="3">
                  <c:v>35.0</c:v>
                </c:pt>
                <c:pt idx="4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Hoja2!$C$228</c:f>
              <c:strCache>
                <c:ptCount val="1"/>
                <c:pt idx="0">
                  <c:v>El director motiva a la comunidad escolar a realizar actividades  y acciones novedosas.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Hoja2!$A$229:$A$233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Hoja2!$C$229:$C$233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292744"/>
        <c:axId val="-2130296360"/>
      </c:barChart>
      <c:catAx>
        <c:axId val="-2130292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296360"/>
        <c:crosses val="autoZero"/>
        <c:auto val="1"/>
        <c:lblAlgn val="ctr"/>
        <c:lblOffset val="100"/>
        <c:noMultiLvlLbl val="0"/>
      </c:catAx>
      <c:valAx>
        <c:axId val="-2130296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29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Hoja2!$B$243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Hoja2!$A$244:$A$248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Hoja2!$B$244:$B$248</c:f>
              <c:numCache>
                <c:formatCode>General</c:formatCode>
                <c:ptCount val="5"/>
                <c:pt idx="0">
                  <c:v>230.0</c:v>
                </c:pt>
                <c:pt idx="1">
                  <c:v>125.0</c:v>
                </c:pt>
                <c:pt idx="2">
                  <c:v>25.0</c:v>
                </c:pt>
                <c:pt idx="3">
                  <c:v>7.0</c:v>
                </c:pt>
                <c:pt idx="4">
                  <c:v>3.0</c:v>
                </c:pt>
              </c:numCache>
            </c:numRef>
          </c:val>
        </c:ser>
        <c:ser>
          <c:idx val="1"/>
          <c:order val="1"/>
          <c:tx>
            <c:strRef>
              <c:f>Hoja2!$C$243</c:f>
              <c:strCache>
                <c:ptCount val="1"/>
                <c:pt idx="0">
                  <c:v>La dirección distribuye equitativamente el trabajo escolar entre 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Hoja2!$A$244:$A$248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Hoja2!$C$244:$C$248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344424"/>
        <c:axId val="-2130348040"/>
      </c:barChart>
      <c:catAx>
        <c:axId val="-2130344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348040"/>
        <c:crosses val="autoZero"/>
        <c:auto val="1"/>
        <c:lblAlgn val="ctr"/>
        <c:lblOffset val="100"/>
        <c:noMultiLvlLbl val="0"/>
      </c:catAx>
      <c:valAx>
        <c:axId val="-2130348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34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513776403658"/>
          <c:y val="0.311447365523576"/>
          <c:w val="0.904815627359661"/>
          <c:h val="0.47994941503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Hoja2!$B$258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Hoja2!$A$259:$A$263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Hoja2!$B$259:$B$263</c:f>
              <c:numCache>
                <c:formatCode>General</c:formatCode>
                <c:ptCount val="5"/>
                <c:pt idx="0">
                  <c:v>65.0</c:v>
                </c:pt>
                <c:pt idx="1">
                  <c:v>135.0</c:v>
                </c:pt>
                <c:pt idx="2">
                  <c:v>72.0</c:v>
                </c:pt>
                <c:pt idx="3">
                  <c:v>62.0</c:v>
                </c:pt>
                <c:pt idx="4">
                  <c:v>66.0</c:v>
                </c:pt>
              </c:numCache>
            </c:numRef>
          </c:val>
        </c:ser>
        <c:ser>
          <c:idx val="1"/>
          <c:order val="1"/>
          <c:tx>
            <c:strRef>
              <c:f>Hoja2!$C$258</c:f>
              <c:strCache>
                <c:ptCount val="1"/>
                <c:pt idx="0">
                  <c:v>El director involucra en las acciones de mejora a padres de familia y grupos interesados.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Hoja2!$A$259:$A$263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Hoja2!$C$259:$C$263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395640"/>
        <c:axId val="-2130399256"/>
      </c:barChart>
      <c:catAx>
        <c:axId val="-2130395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399256"/>
        <c:crosses val="autoZero"/>
        <c:auto val="1"/>
        <c:lblAlgn val="ctr"/>
        <c:lblOffset val="100"/>
        <c:noMultiLvlLbl val="0"/>
      </c:catAx>
      <c:valAx>
        <c:axId val="-2130399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39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Hoja2!$B$273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Hoja2!$A$274:$A$278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Hoja2!$B$274:$B$278</c:f>
              <c:numCache>
                <c:formatCode>General</c:formatCode>
                <c:ptCount val="5"/>
                <c:pt idx="0">
                  <c:v>125.0</c:v>
                </c:pt>
                <c:pt idx="1">
                  <c:v>125.0</c:v>
                </c:pt>
                <c:pt idx="2">
                  <c:v>75.0</c:v>
                </c:pt>
                <c:pt idx="3">
                  <c:v>40.0</c:v>
                </c:pt>
                <c:pt idx="4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Hoja2!$C$273</c:f>
              <c:strCache>
                <c:ptCount val="1"/>
                <c:pt idx="0">
                  <c:v>El director toma en cuenta las opiniones y sugerencias de la comunidad escolar para llevar a cabo acciones que mejoren el funcionamiento del plante.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Hoja2!$A$274:$A$278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Hoja2!$C$274:$C$278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446344"/>
        <c:axId val="-2130449960"/>
      </c:barChart>
      <c:catAx>
        <c:axId val="-2130446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449960"/>
        <c:crosses val="autoZero"/>
        <c:auto val="1"/>
        <c:lblAlgn val="ctr"/>
        <c:lblOffset val="100"/>
        <c:noMultiLvlLbl val="0"/>
      </c:catAx>
      <c:valAx>
        <c:axId val="-2130449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446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3008905584862"/>
          <c:y val="0.23338800207226"/>
          <c:w val="0.881962814811207"/>
          <c:h val="0.473339687500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Hoja2!$B$17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shade val="51000"/>
                    <a:satMod val="130000"/>
                  </a:schemeClr>
                </a:gs>
                <a:gs pos="80000">
                  <a:schemeClr val="accent6">
                    <a:shade val="76000"/>
                    <a:shade val="93000"/>
                    <a:satMod val="130000"/>
                  </a:schemeClr>
                </a:gs>
                <a:gs pos="100000">
                  <a:schemeClr val="accent6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Hoja2!$A$18:$A$23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Hoja2!$B$18:$B$23</c:f>
              <c:numCache>
                <c:formatCode>General</c:formatCode>
                <c:ptCount val="6"/>
                <c:pt idx="0">
                  <c:v>35.0</c:v>
                </c:pt>
                <c:pt idx="1">
                  <c:v>150.0</c:v>
                </c:pt>
                <c:pt idx="2">
                  <c:v>100.0</c:v>
                </c:pt>
                <c:pt idx="3">
                  <c:v>65.0</c:v>
                </c:pt>
                <c:pt idx="4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Hoja2!$C$17</c:f>
              <c:strCache>
                <c:ptCount val="1"/>
                <c:pt idx="0">
                  <c:v>Estoy informado sobre los antecedentes escolares de mis alumnos.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shade val="51000"/>
                    <a:satMod val="130000"/>
                  </a:schemeClr>
                </a:gs>
                <a:gs pos="80000">
                  <a:schemeClr val="accent6">
                    <a:tint val="77000"/>
                    <a:shade val="93000"/>
                    <a:satMod val="130000"/>
                  </a:schemeClr>
                </a:gs>
                <a:gs pos="100000">
                  <a:schemeClr val="accent6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Hoja2!$A$18:$A$23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Hoja2!$C$18:$C$23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1724040"/>
        <c:axId val="-2131727640"/>
      </c:barChart>
      <c:catAx>
        <c:axId val="-2131724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1727640"/>
        <c:crosses val="autoZero"/>
        <c:auto val="1"/>
        <c:lblAlgn val="ctr"/>
        <c:lblOffset val="100"/>
        <c:noMultiLvlLbl val="0"/>
      </c:catAx>
      <c:valAx>
        <c:axId val="-2131727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1724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4040775023604"/>
          <c:y val="0.23942037957786"/>
          <c:w val="0.90364698388605"/>
          <c:h val="0.600219098841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Hoja2!$B$288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Hoja2!$A$289:$A$293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Hoja2!$B$289:$B$293</c:f>
              <c:numCache>
                <c:formatCode>General</c:formatCode>
                <c:ptCount val="5"/>
                <c:pt idx="0">
                  <c:v>57.0</c:v>
                </c:pt>
                <c:pt idx="1">
                  <c:v>203.0</c:v>
                </c:pt>
                <c:pt idx="2">
                  <c:v>114.0</c:v>
                </c:pt>
                <c:pt idx="3">
                  <c:v>11.0</c:v>
                </c:pt>
                <c:pt idx="4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Hoja2!$C$288</c:f>
              <c:strCache>
                <c:ptCount val="1"/>
                <c:pt idx="0">
                  <c:v>La planeación del centro escolar se lleva a cabo en colegiado.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Hoja2!$A$289:$A$293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Hoja2!$C$289:$C$293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498056"/>
        <c:axId val="-2130501672"/>
      </c:barChart>
      <c:catAx>
        <c:axId val="-2130498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501672"/>
        <c:crosses val="autoZero"/>
        <c:auto val="1"/>
        <c:lblAlgn val="ctr"/>
        <c:lblOffset val="100"/>
        <c:noMultiLvlLbl val="0"/>
      </c:catAx>
      <c:valAx>
        <c:axId val="-2130501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498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Hoja2!$B$303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Hoja2!$A$304:$A$308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Hoja2!$B$304:$B$308</c:f>
              <c:numCache>
                <c:formatCode>General</c:formatCode>
                <c:ptCount val="5"/>
                <c:pt idx="0">
                  <c:v>56.0</c:v>
                </c:pt>
                <c:pt idx="1">
                  <c:v>61.0</c:v>
                </c:pt>
                <c:pt idx="2">
                  <c:v>109.0</c:v>
                </c:pt>
                <c:pt idx="3">
                  <c:v>105.0</c:v>
                </c:pt>
                <c:pt idx="4">
                  <c:v>49.0</c:v>
                </c:pt>
              </c:numCache>
            </c:numRef>
          </c:val>
        </c:ser>
        <c:ser>
          <c:idx val="1"/>
          <c:order val="1"/>
          <c:tx>
            <c:strRef>
              <c:f>Hoja2!$C$303</c:f>
              <c:strCache>
                <c:ptCount val="1"/>
                <c:pt idx="0">
                  <c:v>La planeación de la escuela se realiza considerando las necesidades y expectativas de la comunidad escolar y de su entorno.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Hoja2!$A$304:$A$308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Hoja2!$C$304:$C$308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548408"/>
        <c:axId val="-2130552024"/>
      </c:barChart>
      <c:catAx>
        <c:axId val="-2130548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552024"/>
        <c:crosses val="autoZero"/>
        <c:auto val="1"/>
        <c:lblAlgn val="ctr"/>
        <c:lblOffset val="100"/>
        <c:noMultiLvlLbl val="0"/>
      </c:catAx>
      <c:valAx>
        <c:axId val="-2130552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54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41433194331"/>
          <c:y val="0.144354729101999"/>
          <c:w val="0.904588508642987"/>
          <c:h val="0.655161650273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Hoja2!$B$318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Hoja2!$A$319:$A$323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Hoja2!$B$319:$B$323</c:f>
              <c:numCache>
                <c:formatCode>General</c:formatCode>
                <c:ptCount val="5"/>
                <c:pt idx="0">
                  <c:v>45.0</c:v>
                </c:pt>
                <c:pt idx="1">
                  <c:v>53.0</c:v>
                </c:pt>
                <c:pt idx="2">
                  <c:v>178.0</c:v>
                </c:pt>
                <c:pt idx="3">
                  <c:v>100.0</c:v>
                </c:pt>
                <c:pt idx="4">
                  <c:v>24.0</c:v>
                </c:pt>
              </c:numCache>
            </c:numRef>
          </c:val>
        </c:ser>
        <c:ser>
          <c:idx val="1"/>
          <c:order val="1"/>
          <c:tx>
            <c:strRef>
              <c:f>Hoja2!$C$318</c:f>
              <c:strCache>
                <c:ptCount val="1"/>
                <c:pt idx="0">
                  <c:v>La definición de objetivos y metas que orientan la organización y funcionamiento del plantel consideran las necesidades de la comunidad escolar.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Hoja2!$A$319:$A$323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Hoja2!$C$319:$C$323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599240"/>
        <c:axId val="-2130602856"/>
      </c:barChart>
      <c:catAx>
        <c:axId val="-2130599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602856"/>
        <c:crosses val="autoZero"/>
        <c:auto val="1"/>
        <c:lblAlgn val="ctr"/>
        <c:lblOffset val="100"/>
        <c:noMultiLvlLbl val="0"/>
      </c:catAx>
      <c:valAx>
        <c:axId val="-2130602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59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Hoja2!$B$333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Hoja2!$A$334:$A$338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Hoja2!$B$334:$B$338</c:f>
              <c:numCache>
                <c:formatCode>General</c:formatCode>
                <c:ptCount val="5"/>
                <c:pt idx="0">
                  <c:v>70.0</c:v>
                </c:pt>
                <c:pt idx="1">
                  <c:v>140.0</c:v>
                </c:pt>
                <c:pt idx="2">
                  <c:v>100.0</c:v>
                </c:pt>
                <c:pt idx="3">
                  <c:v>43.0</c:v>
                </c:pt>
                <c:pt idx="4">
                  <c:v>47.0</c:v>
                </c:pt>
              </c:numCache>
            </c:numRef>
          </c:val>
        </c:ser>
        <c:ser>
          <c:idx val="1"/>
          <c:order val="1"/>
          <c:tx>
            <c:strRef>
              <c:f>Hoja2!$C$333</c:f>
              <c:strCache>
                <c:ptCount val="1"/>
                <c:pt idx="0">
                  <c:v>La organización y los servicios que el centro escolar ofrece, se planean  a corto, mediano y largo plazo.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Hoja2!$A$334:$A$338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Hoja2!$C$334:$C$338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649704"/>
        <c:axId val="-2130653416"/>
      </c:barChart>
      <c:catAx>
        <c:axId val="-213064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653416"/>
        <c:crosses val="autoZero"/>
        <c:auto val="1"/>
        <c:lblAlgn val="ctr"/>
        <c:lblOffset val="100"/>
        <c:noMultiLvlLbl val="0"/>
      </c:catAx>
      <c:valAx>
        <c:axId val="-2130653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649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4234728215862"/>
          <c:y val="0.206761522080196"/>
          <c:w val="0.904934163315626"/>
          <c:h val="0.593477009939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Hoja2!$B$348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Hoja2!$A$349:$A$353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Hoja2!$B$349:$B$353</c:f>
              <c:numCache>
                <c:formatCode>General</c:formatCode>
                <c:ptCount val="5"/>
                <c:pt idx="0">
                  <c:v>63.0</c:v>
                </c:pt>
                <c:pt idx="1">
                  <c:v>91.0</c:v>
                </c:pt>
                <c:pt idx="2">
                  <c:v>87.0</c:v>
                </c:pt>
                <c:pt idx="3">
                  <c:v>77.0</c:v>
                </c:pt>
                <c:pt idx="4">
                  <c:v>88.0</c:v>
                </c:pt>
              </c:numCache>
            </c:numRef>
          </c:val>
        </c:ser>
        <c:ser>
          <c:idx val="1"/>
          <c:order val="1"/>
          <c:tx>
            <c:strRef>
              <c:f>Hoja2!$C$348</c:f>
              <c:strCache>
                <c:ptCount val="1"/>
                <c:pt idx="0">
                  <c:v>Se planean acciones con los padres de familia a corto, mediano y largo plazo.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Hoja2!$A$349:$A$353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Hoja2!$C$349:$C$353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700264"/>
        <c:axId val="-2130703880"/>
      </c:barChart>
      <c:catAx>
        <c:axId val="-2130700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703880"/>
        <c:crosses val="autoZero"/>
        <c:auto val="1"/>
        <c:lblAlgn val="ctr"/>
        <c:lblOffset val="100"/>
        <c:noMultiLvlLbl val="0"/>
      </c:catAx>
      <c:valAx>
        <c:axId val="-2130703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700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Hoja2!$B$363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Hoja2!$A$364:$A$368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Hoja2!$B$364:$B$368</c:f>
              <c:numCache>
                <c:formatCode>General</c:formatCode>
                <c:ptCount val="5"/>
                <c:pt idx="0">
                  <c:v>6.0</c:v>
                </c:pt>
                <c:pt idx="1">
                  <c:v>12.0</c:v>
                </c:pt>
                <c:pt idx="2">
                  <c:v>112.0</c:v>
                </c:pt>
                <c:pt idx="3">
                  <c:v>154.0</c:v>
                </c:pt>
                <c:pt idx="4">
                  <c:v>116.0</c:v>
                </c:pt>
              </c:numCache>
            </c:numRef>
          </c:val>
        </c:ser>
        <c:ser>
          <c:idx val="1"/>
          <c:order val="1"/>
          <c:tx>
            <c:strRef>
              <c:f>Hoja2!$C$363</c:f>
              <c:strCache>
                <c:ptCount val="1"/>
                <c:pt idx="0">
                  <c:v>El trabajo en la aula se planea acorto, mediano y largo plazo.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Hoja2!$A$364:$A$368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Hoja2!$C$364:$C$368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153240"/>
        <c:axId val="-2129149656"/>
      </c:barChart>
      <c:catAx>
        <c:axId val="-2129153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149656"/>
        <c:crosses val="autoZero"/>
        <c:auto val="1"/>
        <c:lblAlgn val="ctr"/>
        <c:lblOffset val="100"/>
        <c:noMultiLvlLbl val="0"/>
      </c:catAx>
      <c:valAx>
        <c:axId val="-212914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15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1592364353075"/>
          <c:y val="0.158972588291586"/>
          <c:w val="0.904934163315626"/>
          <c:h val="0.630659084919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Hoja2!$B$378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Hoja2!$A$379:$A$383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Hoja2!$B$379:$B$383</c:f>
              <c:numCache>
                <c:formatCode>General</c:formatCode>
                <c:ptCount val="5"/>
                <c:pt idx="0">
                  <c:v>130.0</c:v>
                </c:pt>
                <c:pt idx="1">
                  <c:v>85.0</c:v>
                </c:pt>
                <c:pt idx="2">
                  <c:v>143.0</c:v>
                </c:pt>
                <c:pt idx="3">
                  <c:v>26.0</c:v>
                </c:pt>
                <c:pt idx="4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Hoja2!$C$378</c:f>
              <c:strCache>
                <c:ptCount val="1"/>
                <c:pt idx="0">
                  <c:v>En la escuela se planifican programas de capacitación y actualización para desarrollo del personal a corto, mediano y largo plazo.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Hoja2!$A$379:$A$383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Hoja2!$C$379:$C$383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102792"/>
        <c:axId val="-2129099208"/>
      </c:barChart>
      <c:catAx>
        <c:axId val="-2129102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099208"/>
        <c:crosses val="autoZero"/>
        <c:auto val="1"/>
        <c:lblAlgn val="ctr"/>
        <c:lblOffset val="100"/>
        <c:noMultiLvlLbl val="0"/>
      </c:catAx>
      <c:valAx>
        <c:axId val="-2129099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102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Hoja2!$B$393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Hoja2!$A$394:$A$398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Hoja2!$B$394:$B$398</c:f>
              <c:numCache>
                <c:formatCode>General</c:formatCode>
                <c:ptCount val="5"/>
                <c:pt idx="0">
                  <c:v>189.0</c:v>
                </c:pt>
                <c:pt idx="1">
                  <c:v>106.0</c:v>
                </c:pt>
                <c:pt idx="2">
                  <c:v>75.0</c:v>
                </c:pt>
                <c:pt idx="3">
                  <c:v>12.0</c:v>
                </c:pt>
                <c:pt idx="4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Hoja2!$C$393</c:f>
              <c:strCache>
                <c:ptCount val="1"/>
                <c:pt idx="0">
                  <c:v>En la escuela se formalizan compromisos con la comunidad escolar y grupos interesados para hacer mejoras. 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Hoja2!$A$394:$A$398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Hoja2!$C$394:$C$398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052568"/>
        <c:axId val="-2129048984"/>
      </c:barChart>
      <c:catAx>
        <c:axId val="-212905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048984"/>
        <c:crosses val="autoZero"/>
        <c:auto val="1"/>
        <c:lblAlgn val="ctr"/>
        <c:lblOffset val="100"/>
        <c:noMultiLvlLbl val="0"/>
      </c:catAx>
      <c:valAx>
        <c:axId val="-2129048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05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4809126935272"/>
          <c:y val="0.183092291192447"/>
          <c:w val="0.904858765529903"/>
          <c:h val="0.590535824418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Hoja2!$B$408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Hoja2!$A$409:$A$413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Hoja2!$B$409:$B$413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65.0</c:v>
                </c:pt>
                <c:pt idx="3">
                  <c:v>98.0</c:v>
                </c:pt>
                <c:pt idx="4">
                  <c:v>237.0</c:v>
                </c:pt>
              </c:numCache>
            </c:numRef>
          </c:val>
        </c:ser>
        <c:ser>
          <c:idx val="1"/>
          <c:order val="1"/>
          <c:tx>
            <c:strRef>
              <c:f>Hoja2!$C$408</c:f>
              <c:strCache>
                <c:ptCount val="1"/>
                <c:pt idx="0">
                  <c:v>Incorporo innovaciones en mi práctica pedagógica.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Hoja2!$A$409:$A$413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Hoja2!$C$409:$C$413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002072"/>
        <c:axId val="-2128998488"/>
      </c:barChart>
      <c:catAx>
        <c:axId val="-2129002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998488"/>
        <c:crosses val="autoZero"/>
        <c:auto val="1"/>
        <c:lblAlgn val="ctr"/>
        <c:lblOffset val="100"/>
        <c:noMultiLvlLbl val="0"/>
      </c:catAx>
      <c:valAx>
        <c:axId val="-2128998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00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Hoja2!$B$423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Hoja2!$A$424:$A$428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Hoja2!$B$424:$B$428</c:f>
              <c:numCache>
                <c:formatCode>General</c:formatCode>
                <c:ptCount val="5"/>
                <c:pt idx="0">
                  <c:v>22.0</c:v>
                </c:pt>
                <c:pt idx="1">
                  <c:v>28.0</c:v>
                </c:pt>
                <c:pt idx="2">
                  <c:v>76.0</c:v>
                </c:pt>
                <c:pt idx="3">
                  <c:v>174.0</c:v>
                </c:pt>
                <c:pt idx="4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Hoja2!$C$423</c:f>
              <c:strCache>
                <c:ptCount val="1"/>
                <c:pt idx="0">
                  <c:v>Programo la incorporación paulatina de las tecnologías de la información y comunicación (TIC) en la práctica pedagógica.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Hoja2!$A$424:$A$428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Hoja2!$C$424:$C$428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951800"/>
        <c:axId val="-2128948216"/>
      </c:barChart>
      <c:catAx>
        <c:axId val="-212895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948216"/>
        <c:crosses val="autoZero"/>
        <c:auto val="1"/>
        <c:lblAlgn val="ctr"/>
        <c:lblOffset val="100"/>
        <c:noMultiLvlLbl val="0"/>
      </c:catAx>
      <c:valAx>
        <c:axId val="-2128948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95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Hoja2!$B$33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Hoja2!$A$34:$A$38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Hoja2!$B$34:$B$38</c:f>
              <c:numCache>
                <c:formatCode>General</c:formatCode>
                <c:ptCount val="5"/>
                <c:pt idx="0">
                  <c:v>65.0</c:v>
                </c:pt>
                <c:pt idx="1">
                  <c:v>70.0</c:v>
                </c:pt>
                <c:pt idx="2">
                  <c:v>90.0</c:v>
                </c:pt>
                <c:pt idx="3">
                  <c:v>100.0</c:v>
                </c:pt>
                <c:pt idx="4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Hoja2!$C$33</c:f>
              <c:strCache>
                <c:ptCount val="1"/>
                <c:pt idx="0">
                  <c:v>Me reúno periódicamente con los docentes del mismo grado y/o asignaturas para comparar con otros centros y proponer mejoras a nuestras prácticas pedagógicas.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Hoja2!$A$34:$A$38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Hoja2!$C$34:$C$38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7778376"/>
        <c:axId val="-2137759080"/>
      </c:barChart>
      <c:catAx>
        <c:axId val="-213777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ES"/>
          </a:p>
        </c:txPr>
        <c:crossAx val="-2137759080"/>
        <c:crosses val="autoZero"/>
        <c:auto val="1"/>
        <c:lblAlgn val="ctr"/>
        <c:lblOffset val="100"/>
        <c:noMultiLvlLbl val="0"/>
      </c:catAx>
      <c:valAx>
        <c:axId val="-213775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ES"/>
          </a:p>
        </c:txPr>
        <c:crossAx val="-2137778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5273989418291"/>
          <c:y val="0.103037230524225"/>
          <c:w val="0.905138213349179"/>
          <c:h val="0.651008495789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Hoja2!$B$438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Hoja2!$A$439:$A$443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Hoja2!$B$439:$B$443</c:f>
              <c:numCache>
                <c:formatCode>General</c:formatCode>
                <c:ptCount val="5"/>
                <c:pt idx="0">
                  <c:v>132.0</c:v>
                </c:pt>
                <c:pt idx="1">
                  <c:v>215.0</c:v>
                </c:pt>
                <c:pt idx="2">
                  <c:v>45.0</c:v>
                </c:pt>
                <c:pt idx="3">
                  <c:v>6.0</c:v>
                </c:pt>
                <c:pt idx="4">
                  <c:v>2.0</c:v>
                </c:pt>
              </c:numCache>
            </c:numRef>
          </c:val>
        </c:ser>
        <c:ser>
          <c:idx val="1"/>
          <c:order val="1"/>
          <c:tx>
            <c:strRef>
              <c:f>Hoja2!$C$438</c:f>
              <c:strCache>
                <c:ptCount val="1"/>
                <c:pt idx="0">
                  <c:v>En el centro escolar se planea la distribución de los recursos humanos materiales y financieros.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Hoja2!$A$439:$A$443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Hoja2!$C$439:$C$443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900728"/>
        <c:axId val="-2128897144"/>
      </c:barChart>
      <c:catAx>
        <c:axId val="-2128900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897144"/>
        <c:crosses val="autoZero"/>
        <c:auto val="1"/>
        <c:lblAlgn val="ctr"/>
        <c:lblOffset val="100"/>
        <c:noMultiLvlLbl val="0"/>
      </c:catAx>
      <c:valAx>
        <c:axId val="-2128897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900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Hoja2!$B$453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Hoja2!$A$454:$A$458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Hoja2!$B$454:$B$458</c:f>
              <c:numCache>
                <c:formatCode>General</c:formatCode>
                <c:ptCount val="5"/>
                <c:pt idx="0">
                  <c:v>145.0</c:v>
                </c:pt>
                <c:pt idx="1">
                  <c:v>93.0</c:v>
                </c:pt>
                <c:pt idx="2">
                  <c:v>86.0</c:v>
                </c:pt>
                <c:pt idx="3">
                  <c:v>46.0</c:v>
                </c:pt>
                <c:pt idx="4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Hoja2!$C$453</c:f>
              <c:strCache>
                <c:ptCount val="1"/>
                <c:pt idx="0">
                  <c:v>En el centro escolar se avalúa y da seguimiento al logro de los objetivos trazados en la planeación de los objetivos.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Hoja2!$A$454:$A$458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Hoja2!$C$454:$C$458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850424"/>
        <c:axId val="-2128846840"/>
      </c:barChart>
      <c:catAx>
        <c:axId val="-212885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846840"/>
        <c:crosses val="autoZero"/>
        <c:auto val="1"/>
        <c:lblAlgn val="ctr"/>
        <c:lblOffset val="100"/>
        <c:noMultiLvlLbl val="0"/>
      </c:catAx>
      <c:valAx>
        <c:axId val="-2128846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85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024467280573"/>
          <c:y val="0.125311384875846"/>
          <c:w val="0.90511677565728"/>
          <c:h val="0.649922738666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Hoja2!$B$468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Hoja2!$A$469:$A$473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Hoja2!$B$469:$B$473</c:f>
              <c:numCache>
                <c:formatCode>General</c:formatCode>
                <c:ptCount val="5"/>
                <c:pt idx="0">
                  <c:v>60.0</c:v>
                </c:pt>
                <c:pt idx="1">
                  <c:v>71.0</c:v>
                </c:pt>
                <c:pt idx="2">
                  <c:v>132.0</c:v>
                </c:pt>
                <c:pt idx="3">
                  <c:v>65.0</c:v>
                </c:pt>
                <c:pt idx="4">
                  <c:v>72.0</c:v>
                </c:pt>
              </c:numCache>
            </c:numRef>
          </c:val>
        </c:ser>
        <c:ser>
          <c:idx val="1"/>
          <c:order val="1"/>
          <c:tx>
            <c:strRef>
              <c:f>Hoja2!$C$468</c:f>
              <c:strCache>
                <c:ptCount val="1"/>
                <c:pt idx="0">
                  <c:v>En el centro escolar se utiliza información actualizada para la toma de decisiones y la modificación de las prácticas pedagógicas.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Hoja2!$A$469:$A$473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Hoja2!$C$469:$C$473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186328"/>
        <c:axId val="-2130214344"/>
      </c:barChart>
      <c:catAx>
        <c:axId val="-213018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214344"/>
        <c:crosses val="autoZero"/>
        <c:auto val="1"/>
        <c:lblAlgn val="ctr"/>
        <c:lblOffset val="100"/>
        <c:noMultiLvlLbl val="0"/>
      </c:catAx>
      <c:valAx>
        <c:axId val="-2130214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30186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Hoja2!$B$483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Hoja2!$A$484:$A$488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Hoja2!$B$484:$B$488</c:f>
              <c:numCache>
                <c:formatCode>General</c:formatCode>
                <c:ptCount val="5"/>
                <c:pt idx="0">
                  <c:v>98.0</c:v>
                </c:pt>
                <c:pt idx="1">
                  <c:v>136.0</c:v>
                </c:pt>
                <c:pt idx="2">
                  <c:v>127.0</c:v>
                </c:pt>
                <c:pt idx="3">
                  <c:v>10.0</c:v>
                </c:pt>
                <c:pt idx="4">
                  <c:v>9.0</c:v>
                </c:pt>
              </c:numCache>
            </c:numRef>
          </c:val>
        </c:ser>
        <c:ser>
          <c:idx val="1"/>
          <c:order val="1"/>
          <c:tx>
            <c:strRef>
              <c:f>Hoja2!$C$483</c:f>
              <c:strCache>
                <c:ptCount val="1"/>
                <c:pt idx="0">
                  <c:v>En la escuela se difunde información de interés para la comunidad escolar que propicie la mejora continua.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Hoja2!$A$484:$A$488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Hoja2!$C$484:$C$488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239832"/>
        <c:axId val="-2128731608"/>
      </c:barChart>
      <c:catAx>
        <c:axId val="-2129239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731608"/>
        <c:crosses val="autoZero"/>
        <c:auto val="1"/>
        <c:lblAlgn val="ctr"/>
        <c:lblOffset val="100"/>
        <c:noMultiLvlLbl val="0"/>
      </c:catAx>
      <c:valAx>
        <c:axId val="-2128731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9239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053075703421"/>
          <c:y val="0.14784629527717"/>
          <c:w val="0.90446910859692"/>
          <c:h val="0.651382983970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Hoja2!$B$498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Hoja2!$A$499:$A$503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Hoja2!$B$499:$B$503</c:f>
              <c:numCache>
                <c:formatCode>General</c:formatCode>
                <c:ptCount val="5"/>
                <c:pt idx="0">
                  <c:v>92.0</c:v>
                </c:pt>
                <c:pt idx="1">
                  <c:v>125.0</c:v>
                </c:pt>
                <c:pt idx="2">
                  <c:v>73.0</c:v>
                </c:pt>
                <c:pt idx="3">
                  <c:v>82.0</c:v>
                </c:pt>
                <c:pt idx="4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Hoja2!$C$498</c:f>
              <c:strCache>
                <c:ptCount val="1"/>
                <c:pt idx="0">
                  <c:v>En el centro escolar se cuenta con diferentes técnicas y procedimientos para que la información recabada sea de utilidad.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Hoja2!$A$499:$A$503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Hoja2!$C$499:$C$503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724248"/>
        <c:axId val="-2126751064"/>
      </c:barChart>
      <c:catAx>
        <c:axId val="-2126724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751064"/>
        <c:crosses val="autoZero"/>
        <c:auto val="1"/>
        <c:lblAlgn val="ctr"/>
        <c:lblOffset val="100"/>
        <c:noMultiLvlLbl val="0"/>
      </c:catAx>
      <c:valAx>
        <c:axId val="-2126751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724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Hoja2!$B$513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Hoja2!$A$514:$A$518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Hoja2!$B$514:$B$518</c:f>
              <c:numCache>
                <c:formatCode>General</c:formatCode>
                <c:ptCount val="5"/>
                <c:pt idx="0">
                  <c:v>123.0</c:v>
                </c:pt>
                <c:pt idx="1">
                  <c:v>174.0</c:v>
                </c:pt>
                <c:pt idx="2">
                  <c:v>92.0</c:v>
                </c:pt>
                <c:pt idx="3">
                  <c:v>8.0</c:v>
                </c:pt>
                <c:pt idx="4">
                  <c:v>3.0</c:v>
                </c:pt>
              </c:numCache>
            </c:numRef>
          </c:val>
        </c:ser>
        <c:ser>
          <c:idx val="1"/>
          <c:order val="1"/>
          <c:tx>
            <c:strRef>
              <c:f>Hoja2!$C$513</c:f>
              <c:strCache>
                <c:ptCount val="1"/>
                <c:pt idx="0">
                  <c:v>Los canales de comunicación establecidos con la comunidad escolar y los grupos son fluidos y oportunos.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Hoja2!$A$514:$A$518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Hoja2!$C$514:$C$518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499896"/>
        <c:axId val="-2126051672"/>
      </c:barChart>
      <c:catAx>
        <c:axId val="-212849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051672"/>
        <c:crosses val="autoZero"/>
        <c:auto val="1"/>
        <c:lblAlgn val="ctr"/>
        <c:lblOffset val="100"/>
        <c:noMultiLvlLbl val="0"/>
      </c:catAx>
      <c:valAx>
        <c:axId val="-2126051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49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89302352434372"/>
          <c:y val="0.25326215142083"/>
          <c:w val="0.905277322568182"/>
          <c:h val="0.5434280553583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Hoja2!$B$528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Hoja2!$A$529:$A$533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Hoja2!$B$529:$B$533</c:f>
              <c:numCache>
                <c:formatCode>General</c:formatCode>
                <c:ptCount val="5"/>
                <c:pt idx="0">
                  <c:v>80.0</c:v>
                </c:pt>
                <c:pt idx="1">
                  <c:v>110.0</c:v>
                </c:pt>
                <c:pt idx="2">
                  <c:v>145.0</c:v>
                </c:pt>
                <c:pt idx="3">
                  <c:v>36.0</c:v>
                </c:pt>
                <c:pt idx="4">
                  <c:v>29.0</c:v>
                </c:pt>
              </c:numCache>
            </c:numRef>
          </c:val>
        </c:ser>
        <c:ser>
          <c:idx val="1"/>
          <c:order val="1"/>
          <c:tx>
            <c:strRef>
              <c:f>Hoja2!$C$528</c:f>
              <c:strCache>
                <c:ptCount val="1"/>
                <c:pt idx="0">
                  <c:v>En la escuela documentamos y compartimos las prácticas que han dado buenos resultados.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Hoja2!$A$529:$A$533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Hoja2!$C$529:$C$533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996312"/>
        <c:axId val="-2125992648"/>
      </c:barChart>
      <c:catAx>
        <c:axId val="-2125996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92648"/>
        <c:crosses val="autoZero"/>
        <c:auto val="1"/>
        <c:lblAlgn val="ctr"/>
        <c:lblOffset val="100"/>
        <c:noMultiLvlLbl val="0"/>
      </c:catAx>
      <c:valAx>
        <c:axId val="-2125992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9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Hoja2!$B$543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Hoja2!$A$544:$A$548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Hoja2!$B$544:$B$548</c:f>
              <c:numCache>
                <c:formatCode>General</c:formatCode>
                <c:ptCount val="5"/>
                <c:pt idx="0">
                  <c:v>93.0</c:v>
                </c:pt>
                <c:pt idx="1">
                  <c:v>117.0</c:v>
                </c:pt>
                <c:pt idx="2">
                  <c:v>87.0</c:v>
                </c:pt>
                <c:pt idx="3">
                  <c:v>76.0</c:v>
                </c:pt>
                <c:pt idx="4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Hoja2!$C$543</c:f>
              <c:strCache>
                <c:ptCount val="1"/>
                <c:pt idx="0">
                  <c:v>La escuela utiliza información relevante y las nuevas tecnologías para mejorar sus servicios.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Hoja2!$A$544:$A$548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Hoja2!$C$544:$C$548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660312"/>
        <c:axId val="-2126656648"/>
      </c:barChart>
      <c:catAx>
        <c:axId val="-2126660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656648"/>
        <c:crosses val="autoZero"/>
        <c:auto val="1"/>
        <c:lblAlgn val="ctr"/>
        <c:lblOffset val="100"/>
        <c:noMultiLvlLbl val="0"/>
      </c:catAx>
      <c:valAx>
        <c:axId val="-2126656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660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9870029132956"/>
          <c:y val="0.138155923559422"/>
          <c:w val="0.903812538896555"/>
          <c:h val="0.65408925975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Hoja2!$B$558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Hoja2!$A$559:$A$563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Hoja2!$B$559:$B$563</c:f>
              <c:numCache>
                <c:formatCode>General</c:formatCode>
                <c:ptCount val="5"/>
                <c:pt idx="0">
                  <c:v>85.0</c:v>
                </c:pt>
                <c:pt idx="1">
                  <c:v>184.0</c:v>
                </c:pt>
                <c:pt idx="2">
                  <c:v>73.0</c:v>
                </c:pt>
                <c:pt idx="3">
                  <c:v>48.0</c:v>
                </c:pt>
                <c:pt idx="4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Hoja2!$C$558</c:f>
              <c:strCache>
                <c:ptCount val="1"/>
                <c:pt idx="0">
                  <c:v>Al personal se le involucra a trabajar colegiadamente.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Hoja2!$A$559:$A$563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Hoja2!$C$559:$C$563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609960"/>
        <c:axId val="-2126606296"/>
      </c:barChart>
      <c:catAx>
        <c:axId val="-212660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606296"/>
        <c:crosses val="autoZero"/>
        <c:auto val="1"/>
        <c:lblAlgn val="ctr"/>
        <c:lblOffset val="100"/>
        <c:noMultiLvlLbl val="0"/>
      </c:catAx>
      <c:valAx>
        <c:axId val="-2126606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609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Hoja2!$B$573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Hoja2!$A$574:$A$578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Hoja2!$B$574:$B$578</c:f>
              <c:numCache>
                <c:formatCode>General</c:formatCode>
                <c:ptCount val="5"/>
                <c:pt idx="0">
                  <c:v>12.0</c:v>
                </c:pt>
                <c:pt idx="1">
                  <c:v>18.0</c:v>
                </c:pt>
                <c:pt idx="2">
                  <c:v>73.0</c:v>
                </c:pt>
                <c:pt idx="3">
                  <c:v>189.0</c:v>
                </c:pt>
                <c:pt idx="4">
                  <c:v>108.0</c:v>
                </c:pt>
              </c:numCache>
            </c:numRef>
          </c:val>
        </c:ser>
        <c:ser>
          <c:idx val="1"/>
          <c:order val="1"/>
          <c:tx>
            <c:strRef>
              <c:f>Hoja2!$C$573</c:f>
              <c:strCache>
                <c:ptCount val="1"/>
                <c:pt idx="0">
                  <c:v>El desempeño laboral del personal se evalúa.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Hoja2!$A$574:$A$578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Hoja2!$C$574:$C$578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045848"/>
        <c:axId val="-2126905560"/>
      </c:barChart>
      <c:catAx>
        <c:axId val="-2127045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905560"/>
        <c:crosses val="autoZero"/>
        <c:auto val="1"/>
        <c:lblAlgn val="ctr"/>
        <c:lblOffset val="100"/>
        <c:noMultiLvlLbl val="0"/>
      </c:catAx>
      <c:valAx>
        <c:axId val="-2126905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045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9698162729659"/>
          <c:y val="0.0926989482053721"/>
          <c:w val="0.895919072615923"/>
          <c:h val="0.670901569985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Hoja2!$B$48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Hoja2!$A$49:$A$53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Hoja2!$B$49:$B$53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25.0</c:v>
                </c:pt>
                <c:pt idx="3">
                  <c:v>75.0</c:v>
                </c:pt>
                <c:pt idx="4">
                  <c:v>300.0</c:v>
                </c:pt>
              </c:numCache>
            </c:numRef>
          </c:val>
        </c:ser>
        <c:ser>
          <c:idx val="1"/>
          <c:order val="1"/>
          <c:tx>
            <c:strRef>
              <c:f>Hoja2!$C$48</c:f>
              <c:strCache>
                <c:ptCount val="1"/>
                <c:pt idx="0">
                  <c:v>Aplico una prueba a mis alumnos al inicio del curso para conocer sus habilidades y su  dominio de contenidos.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Hoja2!$A$49:$A$53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Hoja2!$C$49:$C$53</c:f>
              <c:numCache>
                <c:formatCode>General</c:formatCode>
                <c:ptCount val="5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-2132372936"/>
        <c:axId val="-2132375960"/>
      </c:barChart>
      <c:catAx>
        <c:axId val="-213237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000"/>
            </a:pPr>
            <a:endParaRPr lang="es-ES"/>
          </a:p>
        </c:txPr>
        <c:crossAx val="-2132375960"/>
        <c:crosses val="autoZero"/>
        <c:auto val="1"/>
        <c:lblAlgn val="ctr"/>
        <c:lblOffset val="100"/>
        <c:noMultiLvlLbl val="0"/>
      </c:catAx>
      <c:valAx>
        <c:axId val="-2132375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es-ES"/>
          </a:p>
        </c:txPr>
        <c:crossAx val="-2132372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8856585234538"/>
          <c:y val="0.111507772859042"/>
          <c:w val="0.904305807927855"/>
          <c:h val="0.643825324472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Hoja2!$B$588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Hoja2!$A$589:$A$593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Hoja2!$B$589:$B$593</c:f>
              <c:numCache>
                <c:formatCode>General</c:formatCode>
                <c:ptCount val="5"/>
                <c:pt idx="0">
                  <c:v>185.0</c:v>
                </c:pt>
                <c:pt idx="1">
                  <c:v>195.0</c:v>
                </c:pt>
                <c:pt idx="2">
                  <c:v>18.0</c:v>
                </c:pt>
                <c:pt idx="3">
                  <c:v>2.0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Hoja2!$C$588</c:f>
              <c:strCache>
                <c:ptCount val="1"/>
                <c:pt idx="0">
                  <c:v>En la escuela se difunden las formas de evaluación que emplea el director para valorar el desempeño del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Hoja2!$A$589:$A$593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Hoja2!$C$589:$C$593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970536"/>
        <c:axId val="-2125966872"/>
      </c:barChart>
      <c:catAx>
        <c:axId val="-2125970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66872"/>
        <c:crosses val="autoZero"/>
        <c:auto val="1"/>
        <c:lblAlgn val="ctr"/>
        <c:lblOffset val="100"/>
        <c:noMultiLvlLbl val="0"/>
      </c:catAx>
      <c:valAx>
        <c:axId val="-2125966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70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Hoja2!$B$603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Hoja2!$A$604:$A$608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Hoja2!$B$604:$B$608</c:f>
              <c:numCache>
                <c:formatCode>General</c:formatCode>
                <c:ptCount val="5"/>
                <c:pt idx="0">
                  <c:v>68.0</c:v>
                </c:pt>
                <c:pt idx="1">
                  <c:v>122.0</c:v>
                </c:pt>
                <c:pt idx="2">
                  <c:v>98.0</c:v>
                </c:pt>
                <c:pt idx="3">
                  <c:v>68.0</c:v>
                </c:pt>
                <c:pt idx="4">
                  <c:v>44.0</c:v>
                </c:pt>
              </c:numCache>
            </c:numRef>
          </c:val>
        </c:ser>
        <c:ser>
          <c:idx val="1"/>
          <c:order val="1"/>
          <c:tx>
            <c:strRef>
              <c:f>Hoja2!$C$603</c:f>
              <c:strCache>
                <c:ptCount val="1"/>
                <c:pt idx="0">
                  <c:v>El director promueve la Auto-evaluación del personal para mejorar su desempeño.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Hoja2!$A$604:$A$608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Hoja2!$C$604:$C$608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905688"/>
        <c:axId val="-2125902024"/>
      </c:barChart>
      <c:catAx>
        <c:axId val="-2125905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02024"/>
        <c:crosses val="autoZero"/>
        <c:auto val="1"/>
        <c:lblAlgn val="ctr"/>
        <c:lblOffset val="100"/>
        <c:noMultiLvlLbl val="0"/>
      </c:catAx>
      <c:valAx>
        <c:axId val="-2125902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905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510416685579"/>
          <c:y val="0.171269381525547"/>
          <c:w val="0.903191545373176"/>
          <c:h val="0.641606108432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Hoja2!$B$618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Hoja2!$A$619:$A$623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Hoja2!$B$619:$B$623</c:f>
              <c:numCache>
                <c:formatCode>General</c:formatCode>
                <c:ptCount val="5"/>
                <c:pt idx="0">
                  <c:v>185.0</c:v>
                </c:pt>
                <c:pt idx="1">
                  <c:v>120.0</c:v>
                </c:pt>
                <c:pt idx="2">
                  <c:v>74.0</c:v>
                </c:pt>
                <c:pt idx="3">
                  <c:v>11.0</c:v>
                </c:pt>
                <c:pt idx="4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Hoja2!$C$618</c:f>
              <c:strCache>
                <c:ptCount val="1"/>
                <c:pt idx="0">
                  <c:v>El director reconoce con equidad los logros alcanzados por 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Hoja2!$A$619:$A$623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Hoja2!$C$619:$C$623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594968"/>
        <c:axId val="-2128591304"/>
      </c:barChart>
      <c:catAx>
        <c:axId val="-2128594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591304"/>
        <c:crosses val="autoZero"/>
        <c:auto val="1"/>
        <c:lblAlgn val="ctr"/>
        <c:lblOffset val="100"/>
        <c:noMultiLvlLbl val="0"/>
      </c:catAx>
      <c:valAx>
        <c:axId val="-2128591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59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Hoja2!$B$633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Hoja2!$A$634:$A$638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Hoja2!$B$634:$B$638</c:f>
              <c:numCache>
                <c:formatCode>General</c:formatCode>
                <c:ptCount val="5"/>
                <c:pt idx="0">
                  <c:v>75.0</c:v>
                </c:pt>
                <c:pt idx="1">
                  <c:v>156.0</c:v>
                </c:pt>
                <c:pt idx="2">
                  <c:v>89.0</c:v>
                </c:pt>
                <c:pt idx="3">
                  <c:v>53.0</c:v>
                </c:pt>
                <c:pt idx="4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Hoja2!$C$633</c:f>
              <c:strCache>
                <c:ptCount val="1"/>
                <c:pt idx="0">
                  <c:v>El director reconoce la innovación y uso de las tecnologías en el trabajo que permiten mejorar el desempeño del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Hoja2!$A$634:$A$638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Hoja2!$C$634:$C$638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542152"/>
        <c:axId val="-2128294952"/>
      </c:barChart>
      <c:catAx>
        <c:axId val="-2128542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294952"/>
        <c:crosses val="autoZero"/>
        <c:auto val="1"/>
        <c:lblAlgn val="ctr"/>
        <c:lblOffset val="100"/>
        <c:noMultiLvlLbl val="0"/>
      </c:catAx>
      <c:valAx>
        <c:axId val="-2128294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54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Hoja2!$B$648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Hoja2!$A$649:$A$653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Hoja2!$B$649:$B$653</c:f>
              <c:numCache>
                <c:formatCode>General</c:formatCode>
                <c:ptCount val="5"/>
                <c:pt idx="0">
                  <c:v>190.0</c:v>
                </c:pt>
                <c:pt idx="1">
                  <c:v>167.0</c:v>
                </c:pt>
                <c:pt idx="2">
                  <c:v>43.0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Hoja2!$C$648</c:f>
              <c:strCache>
                <c:ptCount val="1"/>
                <c:pt idx="0">
                  <c:v>Las actividades se asignan de acuerdo al perfil profesional del personal  y las necesidades de la escuela.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Hoja2!$A$649:$A$653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Hoja2!$C$649:$C$653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975384"/>
        <c:axId val="-2126962120"/>
      </c:barChart>
      <c:catAx>
        <c:axId val="-2126975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962120"/>
        <c:crosses val="autoZero"/>
        <c:auto val="1"/>
        <c:lblAlgn val="ctr"/>
        <c:lblOffset val="100"/>
        <c:noMultiLvlLbl val="0"/>
      </c:catAx>
      <c:valAx>
        <c:axId val="-2126962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697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9371515127773"/>
          <c:y val="0.0891396142952797"/>
          <c:w val="0.907162350974785"/>
          <c:h val="0.686494489671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Hoja2!$B$663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Hoja2!$A$664:$A$668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Hoja2!$B$664:$B$668</c:f>
              <c:numCache>
                <c:formatCode>General</c:formatCode>
                <c:ptCount val="5"/>
                <c:pt idx="0">
                  <c:v>90.0</c:v>
                </c:pt>
                <c:pt idx="1">
                  <c:v>187.0</c:v>
                </c:pt>
                <c:pt idx="2">
                  <c:v>76.0</c:v>
                </c:pt>
                <c:pt idx="3">
                  <c:v>33.0</c:v>
                </c:pt>
                <c:pt idx="4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Hoja2!$C$663</c:f>
              <c:strCache>
                <c:ptCount val="1"/>
                <c:pt idx="0">
                  <c:v>En el centro escolar se identifican las necesidades de capacitación y actualización del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Hoja2!$A$664:$A$668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Hoja2!$C$664:$C$668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484168"/>
        <c:axId val="-2128480504"/>
      </c:barChart>
      <c:catAx>
        <c:axId val="-2128484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480504"/>
        <c:crosses val="autoZero"/>
        <c:auto val="1"/>
        <c:lblAlgn val="ctr"/>
        <c:lblOffset val="100"/>
        <c:noMultiLvlLbl val="0"/>
      </c:catAx>
      <c:valAx>
        <c:axId val="-2128480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484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Hoja2!$B$678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Hoja2!$A$679:$A$683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Hoja2!$B$679:$B$683</c:f>
              <c:numCache>
                <c:formatCode>General</c:formatCode>
                <c:ptCount val="5"/>
                <c:pt idx="0">
                  <c:v>117.0</c:v>
                </c:pt>
                <c:pt idx="1">
                  <c:v>183.0</c:v>
                </c:pt>
                <c:pt idx="2">
                  <c:v>84.0</c:v>
                </c:pt>
                <c:pt idx="3">
                  <c:v>9.0</c:v>
                </c:pt>
                <c:pt idx="4">
                  <c:v>7.0</c:v>
                </c:pt>
              </c:numCache>
            </c:numRef>
          </c:val>
        </c:ser>
        <c:ser>
          <c:idx val="1"/>
          <c:order val="1"/>
          <c:tx>
            <c:strRef>
              <c:f>Hoja2!$C$678</c:f>
              <c:strCache>
                <c:ptCount val="1"/>
                <c:pt idx="0">
                  <c:v>En el centro escolar se promueve la participación del personal en programas de capacitación y actualización que permiten el desarrollo laboral y el intercambio de experiencia.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Hoja2!$A$679:$A$683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Hoja2!$C$679:$C$683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267832"/>
        <c:axId val="-2128290232"/>
      </c:barChart>
      <c:catAx>
        <c:axId val="-2128267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290232"/>
        <c:crosses val="autoZero"/>
        <c:auto val="1"/>
        <c:lblAlgn val="ctr"/>
        <c:lblOffset val="100"/>
        <c:noMultiLvlLbl val="0"/>
      </c:catAx>
      <c:valAx>
        <c:axId val="-2128290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267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7766483202978"/>
          <c:y val="0.090001087979665"/>
          <c:w val="0.906386116451162"/>
          <c:h val="0.718542367064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Hoja2!$B$693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Hoja2!$A$694:$A$698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Hoja2!$B$694:$B$698</c:f>
              <c:numCache>
                <c:formatCode>General</c:formatCode>
                <c:ptCount val="5"/>
                <c:pt idx="0">
                  <c:v>189.0</c:v>
                </c:pt>
                <c:pt idx="1">
                  <c:v>112.0</c:v>
                </c:pt>
                <c:pt idx="2">
                  <c:v>43.0</c:v>
                </c:pt>
                <c:pt idx="3">
                  <c:v>33.0</c:v>
                </c:pt>
                <c:pt idx="4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Hoja2!$C$693</c:f>
              <c:strCache>
                <c:ptCount val="1"/>
                <c:pt idx="0">
                  <c:v>En las escuelas se realizan acciones que motivan, satisfacen y fortalecen las relaciones y el compromiso labora.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Hoja2!$A$694:$A$698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Hoja2!$C$694:$C$698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8427304"/>
        <c:axId val="-2128423640"/>
      </c:barChart>
      <c:catAx>
        <c:axId val="-2128427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423640"/>
        <c:crosses val="autoZero"/>
        <c:auto val="1"/>
        <c:lblAlgn val="ctr"/>
        <c:lblOffset val="100"/>
        <c:noMultiLvlLbl val="0"/>
      </c:catAx>
      <c:valAx>
        <c:axId val="-2128423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8427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Hoja2!$B$708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Hoja2!$A$709:$A$713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Hoja2!$B$709:$B$713</c:f>
              <c:numCache>
                <c:formatCode>General</c:formatCode>
                <c:ptCount val="5"/>
                <c:pt idx="0">
                  <c:v>62.0</c:v>
                </c:pt>
                <c:pt idx="1">
                  <c:v>139.0</c:v>
                </c:pt>
                <c:pt idx="2">
                  <c:v>83.0</c:v>
                </c:pt>
                <c:pt idx="3">
                  <c:v>73.0</c:v>
                </c:pt>
                <c:pt idx="4">
                  <c:v>43.0</c:v>
                </c:pt>
              </c:numCache>
            </c:numRef>
          </c:val>
        </c:ser>
        <c:ser>
          <c:idx val="1"/>
          <c:order val="1"/>
          <c:tx>
            <c:strRef>
              <c:f>Hoja2!$C$708</c:f>
              <c:strCache>
                <c:ptCount val="1"/>
                <c:pt idx="0">
                  <c:v>Se apoya al personal por medio de políticas, servicios y prestaciones.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Hoja2!$A$709:$A$713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Hoja2!$C$709:$C$713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856968"/>
        <c:axId val="-2125853384"/>
      </c:barChart>
      <c:catAx>
        <c:axId val="-212585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853384"/>
        <c:crosses val="autoZero"/>
        <c:auto val="1"/>
        <c:lblAlgn val="ctr"/>
        <c:lblOffset val="100"/>
        <c:noMultiLvlLbl val="0"/>
      </c:catAx>
      <c:valAx>
        <c:axId val="-2125853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85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2228368762687"/>
          <c:y val="0.171269381525547"/>
          <c:w val="0.904847984653477"/>
          <c:h val="0.641606108432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Hoja2!$B$723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Hoja2!$A$724:$A$728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Hoja2!$B$724:$B$728</c:f>
              <c:numCache>
                <c:formatCode>General</c:formatCode>
                <c:ptCount val="5"/>
                <c:pt idx="0">
                  <c:v>28.0</c:v>
                </c:pt>
                <c:pt idx="1">
                  <c:v>33.0</c:v>
                </c:pt>
                <c:pt idx="2">
                  <c:v>123.0</c:v>
                </c:pt>
                <c:pt idx="3">
                  <c:v>154.0</c:v>
                </c:pt>
                <c:pt idx="4">
                  <c:v>62.0</c:v>
                </c:pt>
              </c:numCache>
            </c:numRef>
          </c:val>
        </c:ser>
        <c:ser>
          <c:idx val="1"/>
          <c:order val="1"/>
          <c:tx>
            <c:strRef>
              <c:f>Hoja2!$C$723</c:f>
              <c:strCache>
                <c:ptCount val="1"/>
                <c:pt idx="0">
                  <c:v>El personal es motivado a participar en programas de salud, seguridad  y culturales.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Hoja2!$A$724:$A$728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Hoja2!$C$724:$C$728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794792"/>
        <c:axId val="-2125791208"/>
      </c:barChart>
      <c:catAx>
        <c:axId val="-2125794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791208"/>
        <c:crosses val="autoZero"/>
        <c:auto val="1"/>
        <c:lblAlgn val="ctr"/>
        <c:lblOffset val="100"/>
        <c:noMultiLvlLbl val="0"/>
      </c:catAx>
      <c:valAx>
        <c:axId val="-2125791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794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9841089029403"/>
          <c:y val="0.132280555901665"/>
          <c:w val="0.931834415938486"/>
          <c:h val="0.801619739472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Hoja2!$B$63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Hoja2!$A$64:$A$68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Hoja2!$B$64:$B$68</c:f>
              <c:numCache>
                <c:formatCode>General</c:formatCode>
                <c:ptCount val="5"/>
                <c:pt idx="0">
                  <c:v>40.0</c:v>
                </c:pt>
                <c:pt idx="1">
                  <c:v>50.0</c:v>
                </c:pt>
                <c:pt idx="2">
                  <c:v>60.0</c:v>
                </c:pt>
                <c:pt idx="3">
                  <c:v>150.0</c:v>
                </c:pt>
                <c:pt idx="4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Hoja2!$C$63</c:f>
              <c:strCache>
                <c:ptCount val="1"/>
                <c:pt idx="0">
                  <c:v>Tomo en cuenta la opinión de mis alumnos para mejorar mi práctica pedagógica.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Hoja2!$A$64:$A$68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Hoja2!$C$64:$C$68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1754936"/>
        <c:axId val="-2130243432"/>
      </c:barChart>
      <c:catAx>
        <c:axId val="-2131754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2400"/>
            </a:pPr>
            <a:endParaRPr lang="es-ES"/>
          </a:p>
        </c:txPr>
        <c:crossAx val="-2130243432"/>
        <c:crosses val="autoZero"/>
        <c:auto val="1"/>
        <c:lblAlgn val="ctr"/>
        <c:lblOffset val="100"/>
        <c:noMultiLvlLbl val="0"/>
      </c:catAx>
      <c:valAx>
        <c:axId val="-2130243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s-ES"/>
          </a:p>
        </c:txPr>
        <c:crossAx val="-2131754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Hoja2!$B$738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Hoja2!$A$739:$A$743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Hoja2!$B$739:$B$743</c:f>
              <c:numCache>
                <c:formatCode>General</c:formatCode>
                <c:ptCount val="5"/>
                <c:pt idx="0">
                  <c:v>121.0</c:v>
                </c:pt>
                <c:pt idx="1">
                  <c:v>175.0</c:v>
                </c:pt>
                <c:pt idx="2">
                  <c:v>39.0</c:v>
                </c:pt>
                <c:pt idx="3">
                  <c:v>32.0</c:v>
                </c:pt>
                <c:pt idx="4">
                  <c:v>33.0</c:v>
                </c:pt>
              </c:numCache>
            </c:numRef>
          </c:val>
        </c:ser>
        <c:ser>
          <c:idx val="1"/>
          <c:order val="1"/>
          <c:tx>
            <c:strRef>
              <c:f>Hoja2!$C$738</c:f>
              <c:strCache>
                <c:ptCount val="1"/>
                <c:pt idx="0">
                  <c:v>En el centro escolar se promueven y fomentan hábitos. Que previene enfermedades  y riesgos físicos o psicológicos del personal.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Hoja2!$A$739:$A$743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Hoja2!$C$739:$C$743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743896"/>
        <c:axId val="-2125740312"/>
      </c:barChart>
      <c:catAx>
        <c:axId val="-2125743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740312"/>
        <c:crosses val="autoZero"/>
        <c:auto val="1"/>
        <c:lblAlgn val="ctr"/>
        <c:lblOffset val="100"/>
        <c:noMultiLvlLbl val="0"/>
      </c:catAx>
      <c:valAx>
        <c:axId val="-2125740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743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8041282975221"/>
          <c:y val="0.268800844338902"/>
          <c:w val="0.90511677565728"/>
          <c:h val="0.540851282478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Hoja2!$B$753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Hoja2!$A$754:$A$758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Hoja2!$B$754:$B$758</c:f>
              <c:numCache>
                <c:formatCode>General</c:formatCode>
                <c:ptCount val="5"/>
                <c:pt idx="0">
                  <c:v>63.0</c:v>
                </c:pt>
                <c:pt idx="1">
                  <c:v>101.0</c:v>
                </c:pt>
                <c:pt idx="2">
                  <c:v>132.0</c:v>
                </c:pt>
                <c:pt idx="3">
                  <c:v>38.0</c:v>
                </c:pt>
                <c:pt idx="4">
                  <c:v>66.0</c:v>
                </c:pt>
              </c:numCache>
            </c:numRef>
          </c:val>
        </c:ser>
        <c:ser>
          <c:idx val="1"/>
          <c:order val="1"/>
          <c:tx>
            <c:strRef>
              <c:f>Hoja2!$C$753</c:f>
              <c:strCache>
                <c:ptCount val="1"/>
                <c:pt idx="0">
                  <c:v>Las prácticas pedagógicas de la escuela se realizan de acuerdo con el Plan Anual de Trabajo.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Hoja2!$A$754:$A$758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Hoja2!$C$754:$C$758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693768"/>
        <c:axId val="-2125690072"/>
      </c:barChart>
      <c:catAx>
        <c:axId val="-2125693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90072"/>
        <c:crosses val="autoZero"/>
        <c:auto val="1"/>
        <c:lblAlgn val="ctr"/>
        <c:lblOffset val="100"/>
        <c:noMultiLvlLbl val="0"/>
      </c:catAx>
      <c:valAx>
        <c:axId val="-2125690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93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Hoja2!$B$768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Hoja2!$A$769:$A$773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Hoja2!$B$769:$B$773</c:f>
              <c:numCache>
                <c:formatCode>General</c:formatCode>
                <c:ptCount val="5"/>
                <c:pt idx="0">
                  <c:v>87.0</c:v>
                </c:pt>
                <c:pt idx="1">
                  <c:v>92.0</c:v>
                </c:pt>
                <c:pt idx="2">
                  <c:v>109.0</c:v>
                </c:pt>
                <c:pt idx="3">
                  <c:v>85.0</c:v>
                </c:pt>
                <c:pt idx="4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Hoja2!$C$768</c:f>
              <c:strCache>
                <c:ptCount val="1"/>
                <c:pt idx="0">
                  <c:v>Los cursos y talleres que promueve la escuela satisfacen mis necesidades de capacitación y actualización.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Hoja2!$A$769:$A$773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Hoja2!$C$769:$C$773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643400"/>
        <c:axId val="-2125639816"/>
      </c:barChart>
      <c:catAx>
        <c:axId val="-2125643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39816"/>
        <c:crosses val="autoZero"/>
        <c:auto val="1"/>
        <c:lblAlgn val="ctr"/>
        <c:lblOffset val="100"/>
        <c:noMultiLvlLbl val="0"/>
      </c:catAx>
      <c:valAx>
        <c:axId val="-2125639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4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4070781474896"/>
          <c:y val="0.116179445438643"/>
          <c:w val="0.904955683595578"/>
          <c:h val="0.670268888776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Hoja2!$B$783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Hoja2!$A$784:$A$788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Hoja2!$B$784:$B$788</c:f>
              <c:numCache>
                <c:formatCode>General</c:formatCode>
                <c:ptCount val="5"/>
                <c:pt idx="0">
                  <c:v>5.0</c:v>
                </c:pt>
                <c:pt idx="1">
                  <c:v>10.0</c:v>
                </c:pt>
                <c:pt idx="2">
                  <c:v>28.0</c:v>
                </c:pt>
                <c:pt idx="3">
                  <c:v>123.0</c:v>
                </c:pt>
                <c:pt idx="4">
                  <c:v>234.0</c:v>
                </c:pt>
              </c:numCache>
            </c:numRef>
          </c:val>
        </c:ser>
        <c:ser>
          <c:idx val="1"/>
          <c:order val="1"/>
          <c:tx>
            <c:strRef>
              <c:f>Hoja2!$C$783</c:f>
              <c:strCache>
                <c:ptCount val="1"/>
                <c:pt idx="0">
                  <c:v>Registro y doy seguimiento a la planeación, desarrollo y evaluación de mi práctica pedagógica.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Hoja2!$A$784:$A$788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Hoja2!$C$784:$C$788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107720"/>
        <c:axId val="-2127111320"/>
      </c:barChart>
      <c:catAx>
        <c:axId val="-2127107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11320"/>
        <c:crosses val="autoZero"/>
        <c:auto val="1"/>
        <c:lblAlgn val="ctr"/>
        <c:lblOffset val="100"/>
        <c:noMultiLvlLbl val="0"/>
      </c:catAx>
      <c:valAx>
        <c:axId val="-2127111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07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Hoja2!$B$798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Hoja2!$A$799:$A$803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Hoja2!$B$799:$B$803</c:f>
              <c:numCache>
                <c:formatCode>General</c:formatCode>
                <c:ptCount val="5"/>
                <c:pt idx="0">
                  <c:v>78.0</c:v>
                </c:pt>
                <c:pt idx="1">
                  <c:v>94.0</c:v>
                </c:pt>
                <c:pt idx="2">
                  <c:v>112.0</c:v>
                </c:pt>
                <c:pt idx="3">
                  <c:v>79.0</c:v>
                </c:pt>
                <c:pt idx="4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Hoja2!$C$798</c:f>
              <c:strCache>
                <c:ptCount val="1"/>
                <c:pt idx="0">
                  <c:v>En el plantel se lleva el registro y seguimiento de las estrategias de organización y funcionamiento.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Hoja2!$A$799:$A$803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Hoja2!$C$799:$C$803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619560"/>
        <c:axId val="-2125615976"/>
      </c:barChart>
      <c:catAx>
        <c:axId val="-2125619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15976"/>
        <c:crosses val="autoZero"/>
        <c:auto val="1"/>
        <c:lblAlgn val="ctr"/>
        <c:lblOffset val="100"/>
        <c:noMultiLvlLbl val="0"/>
      </c:catAx>
      <c:valAx>
        <c:axId val="-2125615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61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73283885589387"/>
          <c:y val="0.084923732359542"/>
          <c:w val="0.90446910859692"/>
          <c:h val="0.69798409981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Hoja2!$B$813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Hoja2!$A$814:$A$818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Hoja2!$B$814:$B$818</c:f>
              <c:numCache>
                <c:formatCode>General</c:formatCode>
                <c:ptCount val="5"/>
                <c:pt idx="0">
                  <c:v>0.0</c:v>
                </c:pt>
                <c:pt idx="1">
                  <c:v>12.0</c:v>
                </c:pt>
                <c:pt idx="2">
                  <c:v>17.0</c:v>
                </c:pt>
                <c:pt idx="3">
                  <c:v>180.0</c:v>
                </c:pt>
                <c:pt idx="4">
                  <c:v>191.0</c:v>
                </c:pt>
              </c:numCache>
            </c:numRef>
          </c:val>
        </c:ser>
        <c:ser>
          <c:idx val="1"/>
          <c:order val="1"/>
          <c:tx>
            <c:strRef>
              <c:f>Hoja2!$C$813</c:f>
              <c:strCache>
                <c:ptCount val="1"/>
                <c:pt idx="0">
                  <c:v>Identifico las necesidades de mi grupo según su importancia para desarrollar mi práctica pedagógica.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Hoja2!$A$814:$A$818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Hoja2!$C$814:$C$818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170968"/>
        <c:axId val="-2127174584"/>
      </c:barChart>
      <c:catAx>
        <c:axId val="-212717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74584"/>
        <c:crosses val="autoZero"/>
        <c:auto val="1"/>
        <c:lblAlgn val="ctr"/>
        <c:lblOffset val="100"/>
        <c:noMultiLvlLbl val="0"/>
      </c:catAx>
      <c:valAx>
        <c:axId val="-2127174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70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Hoja2!$B$828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Hoja2!$A$829:$A$833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Hoja2!$B$829:$B$833</c:f>
              <c:numCache>
                <c:formatCode>General</c:formatCode>
                <c:ptCount val="5"/>
                <c:pt idx="0">
                  <c:v>33.0</c:v>
                </c:pt>
                <c:pt idx="1">
                  <c:v>41.0</c:v>
                </c:pt>
                <c:pt idx="2">
                  <c:v>87.0</c:v>
                </c:pt>
                <c:pt idx="3">
                  <c:v>118.0</c:v>
                </c:pt>
                <c:pt idx="4">
                  <c:v>121.0</c:v>
                </c:pt>
              </c:numCache>
            </c:numRef>
          </c:val>
        </c:ser>
        <c:ser>
          <c:idx val="1"/>
          <c:order val="1"/>
          <c:tx>
            <c:strRef>
              <c:f>Hoja2!$C$828</c:f>
              <c:strCache>
                <c:ptCount val="1"/>
                <c:pt idx="0">
                  <c:v>Los nuevos servicios que se ofrecen en la escuela se diseñan de acuerdo con las necesidades de la comunidad escolar.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Hoja2!$A$829:$A$833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Hoja2!$C$829:$C$833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187640"/>
        <c:axId val="-2127191256"/>
      </c:barChart>
      <c:catAx>
        <c:axId val="-212718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91256"/>
        <c:crosses val="autoZero"/>
        <c:auto val="1"/>
        <c:lblAlgn val="ctr"/>
        <c:lblOffset val="100"/>
        <c:noMultiLvlLbl val="0"/>
      </c:catAx>
      <c:valAx>
        <c:axId val="-2127191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187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902169280122"/>
          <c:y val="0.264545594902242"/>
          <c:w val="0.904305807927855"/>
          <c:h val="0.458399651915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Hoja2!$B$843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Hoja2!$A$844:$A$848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Hoja2!$B$844:$B$848</c:f>
              <c:numCache>
                <c:formatCode>General</c:formatCode>
                <c:ptCount val="5"/>
                <c:pt idx="0">
                  <c:v>10.0</c:v>
                </c:pt>
                <c:pt idx="1">
                  <c:v>14.0</c:v>
                </c:pt>
                <c:pt idx="2">
                  <c:v>27.0</c:v>
                </c:pt>
                <c:pt idx="3">
                  <c:v>154.0</c:v>
                </c:pt>
                <c:pt idx="4">
                  <c:v>195.0</c:v>
                </c:pt>
              </c:numCache>
            </c:numRef>
          </c:val>
        </c:ser>
        <c:ser>
          <c:idx val="1"/>
          <c:order val="1"/>
          <c:tx>
            <c:strRef>
              <c:f>Hoja2!$C$843</c:f>
              <c:strCache>
                <c:ptCount val="1"/>
                <c:pt idx="0">
                  <c:v>La escuela participa en diversos programas que proporcionan apoyo para mejorar los servicios que se ofrecen.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Hoja2!$A$844:$A$848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Hoja2!$C$844:$C$848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223704"/>
        <c:axId val="-2127227320"/>
      </c:barChart>
      <c:catAx>
        <c:axId val="-212722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227320"/>
        <c:crosses val="autoZero"/>
        <c:auto val="1"/>
        <c:lblAlgn val="ctr"/>
        <c:lblOffset val="100"/>
        <c:noMultiLvlLbl val="0"/>
      </c:catAx>
      <c:valAx>
        <c:axId val="-2127227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223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Hoja2!$B$858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Hoja2!$A$859:$A$863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Hoja2!$B$859:$B$863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171.0</c:v>
                </c:pt>
                <c:pt idx="4">
                  <c:v>229.0</c:v>
                </c:pt>
              </c:numCache>
            </c:numRef>
          </c:val>
        </c:ser>
        <c:ser>
          <c:idx val="1"/>
          <c:order val="1"/>
          <c:tx>
            <c:strRef>
              <c:f>Hoja2!$C$858</c:f>
              <c:strCache>
                <c:ptCount val="1"/>
                <c:pt idx="0">
                  <c:v>Reviso mi práctica pedagógica para adaptarla a las capacidades de mis alumnos.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Hoja2!$A$859:$A$863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Hoja2!$C$859:$C$863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289368"/>
        <c:axId val="-2127292984"/>
      </c:barChart>
      <c:catAx>
        <c:axId val="-212728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292984"/>
        <c:crosses val="autoZero"/>
        <c:auto val="1"/>
        <c:lblAlgn val="ctr"/>
        <c:lblOffset val="100"/>
        <c:noMultiLvlLbl val="0"/>
      </c:catAx>
      <c:valAx>
        <c:axId val="-2127292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28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865241330254"/>
          <c:y val="0.100823028614513"/>
          <c:w val="0.903977525965343"/>
          <c:h val="0.623352477875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Hoja2!$B$873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Hoja2!$A$874:$A$878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Hoja2!$B$874:$B$878</c:f>
              <c:numCache>
                <c:formatCode>General</c:formatCode>
                <c:ptCount val="5"/>
                <c:pt idx="0">
                  <c:v>0.0</c:v>
                </c:pt>
                <c:pt idx="1">
                  <c:v>3.0</c:v>
                </c:pt>
                <c:pt idx="2">
                  <c:v>10.0</c:v>
                </c:pt>
                <c:pt idx="3">
                  <c:v>254.0</c:v>
                </c:pt>
                <c:pt idx="4">
                  <c:v>133.0</c:v>
                </c:pt>
              </c:numCache>
            </c:numRef>
          </c:val>
        </c:ser>
        <c:ser>
          <c:idx val="1"/>
          <c:order val="1"/>
          <c:tx>
            <c:strRef>
              <c:f>Hoja2!$C$873</c:f>
              <c:strCache>
                <c:ptCount val="1"/>
                <c:pt idx="0">
                  <c:v>Los materiales didácticos que utilizo, los diseño y/o selecciono tomando en cuenta los contenidos de aprendizaje y capacidades de mis alumnos.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Hoja2!$A$874:$A$878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Hoja2!$C$874:$C$878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5531432"/>
        <c:axId val="-2125527848"/>
      </c:barChart>
      <c:catAx>
        <c:axId val="-212553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527848"/>
        <c:crosses val="autoZero"/>
        <c:auto val="1"/>
        <c:lblAlgn val="ctr"/>
        <c:lblOffset val="100"/>
        <c:noMultiLvlLbl val="0"/>
      </c:catAx>
      <c:valAx>
        <c:axId val="-2125527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5531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Hoja2!$B$78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Hoja2!$A$79:$A$83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Hoja2!$B$79:$B$83</c:f>
              <c:numCache>
                <c:formatCode>General</c:formatCode>
                <c:ptCount val="5"/>
                <c:pt idx="0">
                  <c:v>25.0</c:v>
                </c:pt>
                <c:pt idx="1">
                  <c:v>50.0</c:v>
                </c:pt>
                <c:pt idx="2">
                  <c:v>15.0</c:v>
                </c:pt>
                <c:pt idx="3">
                  <c:v>210.0</c:v>
                </c:pt>
                <c:pt idx="4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Hoja2!$C$78</c:f>
              <c:strCache>
                <c:ptCount val="1"/>
                <c:pt idx="0">
                  <c:v>Considero las sugerencias de los padres de mis alumnos para mejorar mi práctica pedagógica.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Hoja2!$A$79:$A$83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Hoja2!$C$79:$C$83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72600664"/>
        <c:axId val="2072007768"/>
      </c:barChart>
      <c:catAx>
        <c:axId val="207260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400"/>
            </a:pPr>
            <a:endParaRPr lang="es-ES"/>
          </a:p>
        </c:txPr>
        <c:crossAx val="2072007768"/>
        <c:crosses val="autoZero"/>
        <c:auto val="1"/>
        <c:lblAlgn val="ctr"/>
        <c:lblOffset val="100"/>
        <c:noMultiLvlLbl val="0"/>
      </c:catAx>
      <c:valAx>
        <c:axId val="2072007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72600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Hoja2!$B$888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Hoja2!$A$889:$A$893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Hoja2!$B$889:$B$893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15.0</c:v>
                </c:pt>
                <c:pt idx="3">
                  <c:v>85.0</c:v>
                </c:pt>
                <c:pt idx="4">
                  <c:v>300.0</c:v>
                </c:pt>
              </c:numCache>
            </c:numRef>
          </c:val>
        </c:ser>
        <c:ser>
          <c:idx val="1"/>
          <c:order val="1"/>
          <c:tx>
            <c:strRef>
              <c:f>Hoja2!$C$888</c:f>
              <c:strCache>
                <c:ptCount val="1"/>
                <c:pt idx="0">
                  <c:v>Los criterios que empleo para evaluar a mis alumnos consideran diferentes aspectos como participación, actividades y desempeño.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Hoja2!$A$889:$A$893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Hoja2!$C$889:$C$893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7341704"/>
        <c:axId val="-2127345320"/>
      </c:barChart>
      <c:catAx>
        <c:axId val="-212734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345320"/>
        <c:crosses val="autoZero"/>
        <c:auto val="1"/>
        <c:lblAlgn val="ctr"/>
        <c:lblOffset val="100"/>
        <c:noMultiLvlLbl val="0"/>
      </c:catAx>
      <c:valAx>
        <c:axId val="-2127345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734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Hoja2!$B$903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Hoja2!$A$904:$A$908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Hoja2!$B$904:$B$908</c:f>
              <c:numCache>
                <c:formatCode>General</c:formatCode>
                <c:ptCount val="5"/>
                <c:pt idx="0">
                  <c:v>5.0</c:v>
                </c:pt>
                <c:pt idx="1">
                  <c:v>8.0</c:v>
                </c:pt>
                <c:pt idx="2">
                  <c:v>36.0</c:v>
                </c:pt>
                <c:pt idx="3">
                  <c:v>156.0</c:v>
                </c:pt>
                <c:pt idx="4">
                  <c:v>195.0</c:v>
                </c:pt>
              </c:numCache>
            </c:numRef>
          </c:val>
        </c:ser>
        <c:ser>
          <c:idx val="1"/>
          <c:order val="1"/>
          <c:tx>
            <c:strRef>
              <c:f>Hoja2!$C$903</c:f>
              <c:strCache>
                <c:ptCount val="1"/>
                <c:pt idx="0">
                  <c:v>Informo a mis alumnos y a sus padres de los criterios que utilizo para evaluar el aprendizaje.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Hoja2!$A$904:$A$908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Hoja2!$C$904:$C$908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1291192"/>
        <c:axId val="2071237480"/>
      </c:barChart>
      <c:catAx>
        <c:axId val="2121291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71237480"/>
        <c:crosses val="autoZero"/>
        <c:auto val="1"/>
        <c:lblAlgn val="ctr"/>
        <c:lblOffset val="100"/>
        <c:noMultiLvlLbl val="0"/>
      </c:catAx>
      <c:valAx>
        <c:axId val="2071237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1291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6382177749451"/>
          <c:y val="0.226687243687694"/>
          <c:w val="0.903724313754521"/>
          <c:h val="0.579694344793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Hoja2!$B$918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Hoja2!$A$919:$A$923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Hoja2!$B$919:$B$923</c:f>
              <c:numCache>
                <c:formatCode>General</c:formatCode>
                <c:ptCount val="5"/>
                <c:pt idx="0">
                  <c:v>135.0</c:v>
                </c:pt>
                <c:pt idx="1">
                  <c:v>185.0</c:v>
                </c:pt>
                <c:pt idx="2">
                  <c:v>35.0</c:v>
                </c:pt>
                <c:pt idx="3">
                  <c:v>40.0</c:v>
                </c:pt>
                <c:pt idx="4">
                  <c:v>5.0</c:v>
                </c:pt>
              </c:numCache>
            </c:numRef>
          </c:val>
        </c:ser>
        <c:ser>
          <c:idx val="1"/>
          <c:order val="1"/>
          <c:tx>
            <c:strRef>
              <c:f>Hoja2!$C$918</c:f>
              <c:strCache>
                <c:ptCount val="1"/>
                <c:pt idx="0">
                  <c:v>Mis alumnos y sus padres aprecian mi desempeño docente.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Hoja2!$A$919:$A$923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Hoja2!$C$919:$C$923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4981496"/>
        <c:axId val="-2124977912"/>
      </c:barChart>
      <c:catAx>
        <c:axId val="-2124981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977912"/>
        <c:crosses val="autoZero"/>
        <c:auto val="1"/>
        <c:lblAlgn val="ctr"/>
        <c:lblOffset val="100"/>
        <c:noMultiLvlLbl val="0"/>
      </c:catAx>
      <c:valAx>
        <c:axId val="-2124977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98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Hoja2!$B$933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Hoja2!$A$934:$A$938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Hoja2!$B$934:$B$938</c:f>
              <c:numCache>
                <c:formatCode>General</c:formatCode>
                <c:ptCount val="5"/>
                <c:pt idx="0">
                  <c:v>0.0</c:v>
                </c:pt>
                <c:pt idx="1">
                  <c:v>15.0</c:v>
                </c:pt>
                <c:pt idx="2">
                  <c:v>50.0</c:v>
                </c:pt>
                <c:pt idx="3">
                  <c:v>135.0</c:v>
                </c:pt>
                <c:pt idx="4">
                  <c:v>200.0</c:v>
                </c:pt>
              </c:numCache>
            </c:numRef>
          </c:val>
        </c:ser>
        <c:ser>
          <c:idx val="1"/>
          <c:order val="1"/>
          <c:tx>
            <c:strRef>
              <c:f>Hoja2!$C$933</c:f>
              <c:strCache>
                <c:ptCount val="1"/>
                <c:pt idx="0">
                  <c:v>La relación que establezco con mis alumnos, favorece su autoestima y el fomento de valores.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Hoja2!$A$934:$A$938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Hoja2!$C$934:$C$938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4931432"/>
        <c:axId val="-2124927848"/>
      </c:barChart>
      <c:catAx>
        <c:axId val="-212493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927848"/>
        <c:crosses val="autoZero"/>
        <c:auto val="1"/>
        <c:lblAlgn val="ctr"/>
        <c:lblOffset val="100"/>
        <c:noMultiLvlLbl val="0"/>
      </c:catAx>
      <c:valAx>
        <c:axId val="-2124927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931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5872504482643"/>
          <c:y val="0.0898283277261889"/>
          <c:w val="0.904294901363908"/>
          <c:h val="0.600036884684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Hoja2!$B$948</c:f>
              <c:strCache>
                <c:ptCount val="1"/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Hoja2!$A$949:$A$953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Hoja2!$B$949:$B$953</c:f>
              <c:numCache>
                <c:formatCode>General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125.0</c:v>
                </c:pt>
                <c:pt idx="4">
                  <c:v>275.0</c:v>
                </c:pt>
              </c:numCache>
            </c:numRef>
          </c:val>
        </c:ser>
        <c:ser>
          <c:idx val="1"/>
          <c:order val="1"/>
          <c:tx>
            <c:strRef>
              <c:f>Hoja2!$C$948</c:f>
              <c:strCache>
                <c:ptCount val="1"/>
                <c:pt idx="0">
                  <c:v>En mi práctica pedagógica promuevo a comunicación entre los alumnos y la igualdad de oportunidades de aprendizaje.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Hoja2!$A$949:$A$953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Hoja2!$C$949:$C$953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4881160"/>
        <c:axId val="-2124877576"/>
      </c:barChart>
      <c:catAx>
        <c:axId val="-2124881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877576"/>
        <c:crosses val="autoZero"/>
        <c:auto val="1"/>
        <c:lblAlgn val="ctr"/>
        <c:lblOffset val="100"/>
        <c:noMultiLvlLbl val="0"/>
      </c:catAx>
      <c:valAx>
        <c:axId val="-2124877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12488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Hoja2!$B$93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Hoja2!$A$94:$A$98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Hoja2!$B$94:$B$98</c:f>
              <c:numCache>
                <c:formatCode>General</c:formatCode>
                <c:ptCount val="5"/>
                <c:pt idx="0">
                  <c:v>5.0</c:v>
                </c:pt>
                <c:pt idx="1">
                  <c:v>15.0</c:v>
                </c:pt>
                <c:pt idx="2">
                  <c:v>100.0</c:v>
                </c:pt>
                <c:pt idx="3">
                  <c:v>185.0</c:v>
                </c:pt>
                <c:pt idx="4">
                  <c:v>95.0</c:v>
                </c:pt>
              </c:numCache>
            </c:numRef>
          </c:val>
        </c:ser>
        <c:ser>
          <c:idx val="1"/>
          <c:order val="1"/>
          <c:tx>
            <c:strRef>
              <c:f>Hoja2!$C$93</c:f>
              <c:strCache>
                <c:ptCount val="1"/>
                <c:pt idx="0">
                  <c:v>Invito a los padres de mis alumnos a participar en distintas actividades de la escuela como clase abierta, exposiciones, escuela para padres, control de vialidad, entre otras.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Hoja2!$A$94:$A$98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Hoja2!$C$94:$C$98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069960"/>
        <c:axId val="-2130066952"/>
      </c:barChart>
      <c:catAx>
        <c:axId val="-2130069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 sz="1800"/>
            </a:pPr>
            <a:endParaRPr lang="es-ES"/>
          </a:p>
        </c:txPr>
        <c:crossAx val="-2130066952"/>
        <c:crosses val="autoZero"/>
        <c:auto val="1"/>
        <c:lblAlgn val="ctr"/>
        <c:lblOffset val="100"/>
        <c:noMultiLvlLbl val="0"/>
      </c:catAx>
      <c:valAx>
        <c:axId val="-2130066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-2130069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Hoja2!$B$108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Hoja2!$A$109:$A$113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Hoja2!$B$109:$B$113</c:f>
              <c:numCache>
                <c:formatCode>General</c:formatCode>
                <c:ptCount val="5"/>
                <c:pt idx="0">
                  <c:v>10.0</c:v>
                </c:pt>
                <c:pt idx="1">
                  <c:v>20.0</c:v>
                </c:pt>
                <c:pt idx="2">
                  <c:v>20.0</c:v>
                </c:pt>
                <c:pt idx="3">
                  <c:v>150.0</c:v>
                </c:pt>
                <c:pt idx="4">
                  <c:v>150.0</c:v>
                </c:pt>
              </c:numCache>
            </c:numRef>
          </c:val>
        </c:ser>
        <c:ser>
          <c:idx val="1"/>
          <c:order val="1"/>
          <c:tx>
            <c:strRef>
              <c:f>Hoja2!$C$108</c:f>
              <c:strCache>
                <c:ptCount val="1"/>
                <c:pt idx="0">
                  <c:v>Comunico a los padres de mis alumnos sobre mi práctica pedagógica, el avance académico y las actividades de apoyo programadas en el plantel.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Hoja2!$A$109:$A$113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Hoja2!$C$109:$C$113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007096"/>
        <c:axId val="-2130004088"/>
      </c:barChart>
      <c:catAx>
        <c:axId val="-213000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800"/>
            </a:pPr>
            <a:endParaRPr lang="es-ES"/>
          </a:p>
        </c:txPr>
        <c:crossAx val="-2130004088"/>
        <c:crosses val="autoZero"/>
        <c:auto val="1"/>
        <c:lblAlgn val="ctr"/>
        <c:lblOffset val="100"/>
        <c:noMultiLvlLbl val="0"/>
      </c:catAx>
      <c:valAx>
        <c:axId val="-2130004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-2130007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Hoja2!$B$123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Hoja2!$A$124:$A$128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Hoja2!$B$124:$B$128</c:f>
              <c:numCache>
                <c:formatCode>General</c:formatCode>
                <c:ptCount val="5"/>
                <c:pt idx="0">
                  <c:v>20.0</c:v>
                </c:pt>
                <c:pt idx="1">
                  <c:v>30.0</c:v>
                </c:pt>
                <c:pt idx="2">
                  <c:v>80.0</c:v>
                </c:pt>
                <c:pt idx="3">
                  <c:v>170.0</c:v>
                </c:pt>
                <c:pt idx="4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Hoja2!$C$123</c:f>
              <c:strCache>
                <c:ptCount val="1"/>
                <c:pt idx="0">
                  <c:v>Pregunto a mis alumnos y a sus padres si están satisfechos con mi práctica pedagógica y resultados académicos que obtienen.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Hoja2!$A$124:$A$128</c:f>
              <c:strCache>
                <c:ptCount val="5"/>
                <c:pt idx="0">
                  <c:v>Nada de acuerdo</c:v>
                </c:pt>
                <c:pt idx="1">
                  <c:v>Poco de acuerdo</c:v>
                </c:pt>
                <c:pt idx="2">
                  <c:v>Regular de acuerdo</c:v>
                </c:pt>
                <c:pt idx="3">
                  <c:v>Muy de acuerdo</c:v>
                </c:pt>
                <c:pt idx="4">
                  <c:v>Totalmente de Acuerdo</c:v>
                </c:pt>
              </c:strCache>
            </c:strRef>
          </c:cat>
          <c:val>
            <c:numRef>
              <c:f>Hoja2!$C$124:$C$128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9963512"/>
        <c:axId val="-2129960504"/>
      </c:barChart>
      <c:catAx>
        <c:axId val="-212996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ES"/>
          </a:p>
        </c:txPr>
        <c:crossAx val="-2129960504"/>
        <c:crosses val="autoZero"/>
        <c:auto val="1"/>
        <c:lblAlgn val="ctr"/>
        <c:lblOffset val="100"/>
        <c:noMultiLvlLbl val="0"/>
      </c:catAx>
      <c:valAx>
        <c:axId val="-2129960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129963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3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3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3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551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077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71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8752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4095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8148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482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8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987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97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965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382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25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167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112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301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3E95-CD07-4FF0-A705-CC837060A368}" type="datetimeFigureOut">
              <a:rPr lang="es-MX" smtClean="0"/>
              <a:t>05/07/16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B15F1-11D5-4A3E-A732-A9F3A9DBDFA6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637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363" y="457200"/>
            <a:ext cx="8915399" cy="150871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  <a:t>Corporacion Kaysen</a:t>
            </a:r>
            <a:b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  <a:t>Evaluación </a:t>
            </a:r>
            <a: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  <a:t>ocente ETC</a:t>
            </a:r>
            <a:endParaRPr lang="es-MX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AutoShape 2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6568" name="Picture 8" descr="https://image.freepik.com/vector-gratis/dibujo-de-maestro-con-pizarra_23-2147497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4065">
            <a:off x="2560735" y="2966629"/>
            <a:ext cx="3072744" cy="31095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http://img.freepik.com/darmowe-wektory/nauczycielka-z-tablicy_23-2147497853.jpg?size=338&amp;ext=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97982">
            <a:off x="6668770" y="2944932"/>
            <a:ext cx="3099335" cy="3099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 descr="Descripción: logo corporacion kays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256540"/>
            <a:ext cx="1485900" cy="2585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01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453928189"/>
              </p:ext>
            </p:extLst>
          </p:nvPr>
        </p:nvGraphicFramePr>
        <p:xfrm>
          <a:off x="1791478" y="1903445"/>
          <a:ext cx="9815804" cy="451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654704"/>
              </p:ext>
            </p:extLst>
          </p:nvPr>
        </p:nvGraphicFramePr>
        <p:xfrm>
          <a:off x="2038752" y="731303"/>
          <a:ext cx="9512546" cy="83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2546"/>
              </a:tblGrid>
              <a:tr h="836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9.-  Pregunto a mis alumnos y a sus padres si están satisfechos con mi práctica pedagógica y resultados académicos que obtienen.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1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37259155"/>
              </p:ext>
            </p:extLst>
          </p:nvPr>
        </p:nvGraphicFramePr>
        <p:xfrm>
          <a:off x="1250302" y="2276670"/>
          <a:ext cx="10338318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878474"/>
              </p:ext>
            </p:extLst>
          </p:nvPr>
        </p:nvGraphicFramePr>
        <p:xfrm>
          <a:off x="1945445" y="824608"/>
          <a:ext cx="9531208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208"/>
              </a:tblGrid>
              <a:tr h="1153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10.- El director informa constantemente a la comunidad escolar del cumplimiento de la misión, visión y valores del centro escolar.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1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259264255"/>
              </p:ext>
            </p:extLst>
          </p:nvPr>
        </p:nvGraphicFramePr>
        <p:xfrm>
          <a:off x="2034073" y="1810139"/>
          <a:ext cx="9703837" cy="431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26110"/>
              </p:ext>
            </p:extLst>
          </p:nvPr>
        </p:nvGraphicFramePr>
        <p:xfrm>
          <a:off x="2225364" y="761814"/>
          <a:ext cx="9512546" cy="98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2546"/>
              </a:tblGrid>
              <a:tr h="917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11.- La dirección promueve la capacitación  del personal.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09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684924229"/>
              </p:ext>
            </p:extLst>
          </p:nvPr>
        </p:nvGraphicFramePr>
        <p:xfrm>
          <a:off x="2034074" y="2419033"/>
          <a:ext cx="9554546" cy="407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27209"/>
              </p:ext>
            </p:extLst>
          </p:nvPr>
        </p:nvGraphicFramePr>
        <p:xfrm>
          <a:off x="2188042" y="749963"/>
          <a:ext cx="9549868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9868"/>
              </a:tblGrid>
              <a:tr h="1358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12.- El director mantiene y fomenta el trabajo en equipo y las buenas relaciones interpersonales en la comunidad.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9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930717586"/>
              </p:ext>
            </p:extLst>
          </p:nvPr>
        </p:nvGraphicFramePr>
        <p:xfrm>
          <a:off x="1623527" y="2183364"/>
          <a:ext cx="10338317" cy="4292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67439"/>
              </p:ext>
            </p:extLst>
          </p:nvPr>
        </p:nvGraphicFramePr>
        <p:xfrm>
          <a:off x="2169381" y="656657"/>
          <a:ext cx="9568529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529"/>
              </a:tblGrid>
              <a:tr h="1116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13.- Los conflictos que se presentan en la escuela son resueltos de manera eficaz y oportuna entre el director y el personal involucrado.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4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56723060"/>
              </p:ext>
            </p:extLst>
          </p:nvPr>
        </p:nvGraphicFramePr>
        <p:xfrm>
          <a:off x="2108717" y="2581274"/>
          <a:ext cx="921864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91916"/>
              </p:ext>
            </p:extLst>
          </p:nvPr>
        </p:nvGraphicFramePr>
        <p:xfrm>
          <a:off x="1964106" y="600674"/>
          <a:ext cx="9717821" cy="1564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7821"/>
              </a:tblGrid>
              <a:tr h="1564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14.- El director toma en cuentas las necesidades y expectativas de los padres y alumnos para proponer actividades de mejora en el centro escolar.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1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84130422"/>
              </p:ext>
            </p:extLst>
          </p:nvPr>
        </p:nvGraphicFramePr>
        <p:xfrm>
          <a:off x="1380930" y="2032129"/>
          <a:ext cx="10189029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20978"/>
              </p:ext>
            </p:extLst>
          </p:nvPr>
        </p:nvGraphicFramePr>
        <p:xfrm>
          <a:off x="2038752" y="675318"/>
          <a:ext cx="9027354" cy="1022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7354"/>
              </a:tblGrid>
              <a:tr h="1022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15.- El director promueve los principios éticos y valores que contribuyen a la mejora continua.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88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475766682"/>
              </p:ext>
            </p:extLst>
          </p:nvPr>
        </p:nvGraphicFramePr>
        <p:xfrm>
          <a:off x="2388637" y="2649893"/>
          <a:ext cx="8864081" cy="33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2991"/>
              </p:ext>
            </p:extLst>
          </p:nvPr>
        </p:nvGraphicFramePr>
        <p:xfrm>
          <a:off x="2449299" y="824609"/>
          <a:ext cx="8840742" cy="168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0742"/>
              </a:tblGrid>
              <a:tr h="11161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16.- El director motiva a la comunidad escolar a realizar actividades  y acciones novedosas.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26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925277521"/>
              </p:ext>
            </p:extLst>
          </p:nvPr>
        </p:nvGraphicFramePr>
        <p:xfrm>
          <a:off x="1754155" y="2572702"/>
          <a:ext cx="9871787" cy="382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73948"/>
              </p:ext>
            </p:extLst>
          </p:nvPr>
        </p:nvGraphicFramePr>
        <p:xfrm>
          <a:off x="2206703" y="705830"/>
          <a:ext cx="9456562" cy="136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56562"/>
              </a:tblGrid>
              <a:tr h="1365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17.- La dirección distribuye equitativamente el trabajo escolar entre el personal.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7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720770159"/>
              </p:ext>
            </p:extLst>
          </p:nvPr>
        </p:nvGraphicFramePr>
        <p:xfrm>
          <a:off x="1996750" y="2634298"/>
          <a:ext cx="9367935" cy="37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69671"/>
              </p:ext>
            </p:extLst>
          </p:nvPr>
        </p:nvGraphicFramePr>
        <p:xfrm>
          <a:off x="2076074" y="675319"/>
          <a:ext cx="9381918" cy="1041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1918"/>
              </a:tblGrid>
              <a:tr h="1041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18.- El director involucra en las acciones de mejora a padres de familia y grupos interesados.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809800801"/>
              </p:ext>
            </p:extLst>
          </p:nvPr>
        </p:nvGraphicFramePr>
        <p:xfrm>
          <a:off x="1716833" y="2202024"/>
          <a:ext cx="9946432" cy="410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33617"/>
              </p:ext>
            </p:extLst>
          </p:nvPr>
        </p:nvGraphicFramePr>
        <p:xfrm>
          <a:off x="2704134" y="843270"/>
          <a:ext cx="8847163" cy="1060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7163"/>
              </a:tblGrid>
              <a:tr h="1060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1.- Conozco las características  socioeconómicas y escolares de las familias de mis alumnos.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05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351462748"/>
              </p:ext>
            </p:extLst>
          </p:nvPr>
        </p:nvGraphicFramePr>
        <p:xfrm>
          <a:off x="2183363" y="2617153"/>
          <a:ext cx="9069355" cy="361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52874"/>
              </p:ext>
            </p:extLst>
          </p:nvPr>
        </p:nvGraphicFramePr>
        <p:xfrm>
          <a:off x="2262687" y="432723"/>
          <a:ext cx="9046015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6015"/>
              </a:tblGrid>
              <a:tr h="1508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19.- El director toma en cuenta las opiniones y sugerencias de la comunidad escolar para llevar a cabo acciones que mejoren el funcionamiento del plante.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3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152948896"/>
              </p:ext>
            </p:extLst>
          </p:nvPr>
        </p:nvGraphicFramePr>
        <p:xfrm>
          <a:off x="1567543" y="2395220"/>
          <a:ext cx="9853126" cy="4042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581784"/>
              </p:ext>
            </p:extLst>
          </p:nvPr>
        </p:nvGraphicFramePr>
        <p:xfrm>
          <a:off x="2206702" y="836458"/>
          <a:ext cx="9232629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262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20.- La planeación del centro escolar se lleva a cabo en colegiado.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7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496150953"/>
              </p:ext>
            </p:extLst>
          </p:nvPr>
        </p:nvGraphicFramePr>
        <p:xfrm>
          <a:off x="2258008" y="2407297"/>
          <a:ext cx="9274629" cy="3732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89919"/>
              </p:ext>
            </p:extLst>
          </p:nvPr>
        </p:nvGraphicFramePr>
        <p:xfrm>
          <a:off x="2001429" y="600673"/>
          <a:ext cx="9531208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208"/>
              </a:tblGrid>
              <a:tr h="1004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21.- La planeación de la escuela se realiza considerando las necesidades y expectativas de la comunidad escolar y de su entorno.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41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472346957"/>
              </p:ext>
            </p:extLst>
          </p:nvPr>
        </p:nvGraphicFramePr>
        <p:xfrm>
          <a:off x="1436915" y="2015413"/>
          <a:ext cx="10002416" cy="439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07687"/>
              </p:ext>
            </p:extLst>
          </p:nvPr>
        </p:nvGraphicFramePr>
        <p:xfrm>
          <a:off x="1945446" y="488706"/>
          <a:ext cx="9493885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93885"/>
              </a:tblGrid>
              <a:tr h="948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22.- La definición de objetivos y metas que orientan la organización y funcionamiento del plantel consideran las necesidades de la comunidad escolar.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116923576"/>
              </p:ext>
            </p:extLst>
          </p:nvPr>
        </p:nvGraphicFramePr>
        <p:xfrm>
          <a:off x="2705878" y="2559049"/>
          <a:ext cx="8658808" cy="404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82953"/>
              </p:ext>
            </p:extLst>
          </p:nvPr>
        </p:nvGraphicFramePr>
        <p:xfrm>
          <a:off x="2248398" y="712642"/>
          <a:ext cx="9209593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9593"/>
              </a:tblGrid>
              <a:tr h="122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23.- La organización y los servicios que el centro escolar ofrece, se planean  a corto, mediano y largo plazo.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3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637456242"/>
              </p:ext>
            </p:extLst>
          </p:nvPr>
        </p:nvGraphicFramePr>
        <p:xfrm>
          <a:off x="2146041" y="2412364"/>
          <a:ext cx="9573207" cy="3988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31819"/>
              </p:ext>
            </p:extLst>
          </p:nvPr>
        </p:nvGraphicFramePr>
        <p:xfrm>
          <a:off x="2345516" y="880592"/>
          <a:ext cx="9261766" cy="98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176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24.- Se planean acciones con los padres de familia a corto, mediano y largo plazo.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8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16091344"/>
              </p:ext>
            </p:extLst>
          </p:nvPr>
        </p:nvGraphicFramePr>
        <p:xfrm>
          <a:off x="2164702" y="2541904"/>
          <a:ext cx="8976049" cy="382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37138"/>
              </p:ext>
            </p:extLst>
          </p:nvPr>
        </p:nvGraphicFramePr>
        <p:xfrm>
          <a:off x="2084257" y="817797"/>
          <a:ext cx="9355073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55073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25.- El trabajo en la aula se planea acorto, mediano y largo plazo.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43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644694977"/>
              </p:ext>
            </p:extLst>
          </p:nvPr>
        </p:nvGraphicFramePr>
        <p:xfrm>
          <a:off x="1996751" y="2976867"/>
          <a:ext cx="9741159" cy="3498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20089"/>
              </p:ext>
            </p:extLst>
          </p:nvPr>
        </p:nvGraphicFramePr>
        <p:xfrm>
          <a:off x="1972290" y="693980"/>
          <a:ext cx="9579007" cy="168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7900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26.- En la escuela se planifican programas de capacitación y actualización para desarrollo del personal a corto, mediano largo plazo.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17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825259026"/>
              </p:ext>
            </p:extLst>
          </p:nvPr>
        </p:nvGraphicFramePr>
        <p:xfrm>
          <a:off x="2034073" y="2562543"/>
          <a:ext cx="9535885" cy="383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10669"/>
              </p:ext>
            </p:extLst>
          </p:nvPr>
        </p:nvGraphicFramePr>
        <p:xfrm>
          <a:off x="2308193" y="656657"/>
          <a:ext cx="9261766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176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27.- En la escuela se formalizan compromisos con la comunidad escolar y grupos interesados para hacer mejoras. 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942557801"/>
              </p:ext>
            </p:extLst>
          </p:nvPr>
        </p:nvGraphicFramePr>
        <p:xfrm>
          <a:off x="2668556" y="2419668"/>
          <a:ext cx="9181322" cy="409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2289"/>
              </p:ext>
            </p:extLst>
          </p:nvPr>
        </p:nvGraphicFramePr>
        <p:xfrm>
          <a:off x="2513466" y="761813"/>
          <a:ext cx="9336412" cy="1121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412"/>
              </a:tblGrid>
              <a:tr h="824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28.- Incorporo innovaciones en mi práctica pedagógica.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39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188815492"/>
              </p:ext>
            </p:extLst>
          </p:nvPr>
        </p:nvGraphicFramePr>
        <p:xfrm>
          <a:off x="2369976" y="1847462"/>
          <a:ext cx="9237306" cy="473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30226"/>
              </p:ext>
            </p:extLst>
          </p:nvPr>
        </p:nvGraphicFramePr>
        <p:xfrm>
          <a:off x="2330276" y="724491"/>
          <a:ext cx="9314328" cy="1011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4328"/>
              </a:tblGrid>
              <a:tr h="101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2.- Estoy informado sobre los antecedentes escolares de mis alumnos.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3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156456174"/>
              </p:ext>
            </p:extLst>
          </p:nvPr>
        </p:nvGraphicFramePr>
        <p:xfrm>
          <a:off x="2090057" y="2697162"/>
          <a:ext cx="9591870" cy="3871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847613"/>
              </p:ext>
            </p:extLst>
          </p:nvPr>
        </p:nvGraphicFramePr>
        <p:xfrm>
          <a:off x="2102920" y="675319"/>
          <a:ext cx="9597668" cy="168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766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29.- Programo la incorporación paulatina de las tecnologías de la información y comunicación (TIC) en la práctica pedagógica.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01271472"/>
              </p:ext>
            </p:extLst>
          </p:nvPr>
        </p:nvGraphicFramePr>
        <p:xfrm>
          <a:off x="1698171" y="2654934"/>
          <a:ext cx="9834466" cy="370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828130"/>
              </p:ext>
            </p:extLst>
          </p:nvPr>
        </p:nvGraphicFramePr>
        <p:xfrm>
          <a:off x="2046935" y="656657"/>
          <a:ext cx="9634992" cy="168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499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30.- En el centro escolar se planea la distribución de los recursos humanos materiales y financieros.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20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977620551"/>
              </p:ext>
            </p:extLst>
          </p:nvPr>
        </p:nvGraphicFramePr>
        <p:xfrm>
          <a:off x="2575248" y="2514599"/>
          <a:ext cx="9069355" cy="3680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7303"/>
              </p:ext>
            </p:extLst>
          </p:nvPr>
        </p:nvGraphicFramePr>
        <p:xfrm>
          <a:off x="1953629" y="656657"/>
          <a:ext cx="9672313" cy="1682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2313"/>
              </a:tblGrid>
              <a:tr h="985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31.- En el centro escolar se avalúa y da seguimiento al logro de los objetivos trazados en la planeación de los objetivos.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32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596880874"/>
              </p:ext>
            </p:extLst>
          </p:nvPr>
        </p:nvGraphicFramePr>
        <p:xfrm>
          <a:off x="1903444" y="2433638"/>
          <a:ext cx="9405257" cy="398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6592"/>
              </p:ext>
            </p:extLst>
          </p:nvPr>
        </p:nvGraphicFramePr>
        <p:xfrm>
          <a:off x="2009614" y="507368"/>
          <a:ext cx="9243104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3104"/>
              </a:tblGrid>
              <a:tr h="1022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32.- En el centro escolar se utiliza información actualizada para la toma de decisiones y la modificación de las prácticas pedagógicas.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63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74630596"/>
              </p:ext>
            </p:extLst>
          </p:nvPr>
        </p:nvGraphicFramePr>
        <p:xfrm>
          <a:off x="1754156" y="2662237"/>
          <a:ext cx="9647852" cy="385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33452"/>
              </p:ext>
            </p:extLst>
          </p:nvPr>
        </p:nvGraphicFramePr>
        <p:xfrm>
          <a:off x="1823001" y="637997"/>
          <a:ext cx="9616330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6330"/>
              </a:tblGrid>
              <a:tr h="10228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33.- En la escuela se difunde información de interés para la comunidad escolar que propicie la mejora continua.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80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980178262"/>
              </p:ext>
            </p:extLst>
          </p:nvPr>
        </p:nvGraphicFramePr>
        <p:xfrm>
          <a:off x="1772816" y="2643188"/>
          <a:ext cx="9815804" cy="3832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87885"/>
              </p:ext>
            </p:extLst>
          </p:nvPr>
        </p:nvGraphicFramePr>
        <p:xfrm>
          <a:off x="1953628" y="656657"/>
          <a:ext cx="9541685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1685"/>
              </a:tblGrid>
              <a:tr h="985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34.- En el centro escolar se cuenta con diferentes técnicas y procedimientos para que la información recabada sea de utilidad.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71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4228216418"/>
              </p:ext>
            </p:extLst>
          </p:nvPr>
        </p:nvGraphicFramePr>
        <p:xfrm>
          <a:off x="1623527" y="2624138"/>
          <a:ext cx="10151706" cy="37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29803"/>
              </p:ext>
            </p:extLst>
          </p:nvPr>
        </p:nvGraphicFramePr>
        <p:xfrm>
          <a:off x="1940767" y="731302"/>
          <a:ext cx="9722498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249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35.- Los canales de comunicación establecidos con la comunidad escolar y los grupos son fluidos y oportunos.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3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00143"/>
              </p:ext>
            </p:extLst>
          </p:nvPr>
        </p:nvGraphicFramePr>
        <p:xfrm>
          <a:off x="2121580" y="712641"/>
          <a:ext cx="9616329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6329"/>
              </a:tblGrid>
              <a:tr h="1078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6695" algn="ctr"/>
                        </a:tabLst>
                      </a:pPr>
                      <a:r>
                        <a:rPr lang="es-MX" sz="3200" dirty="0">
                          <a:effectLst/>
                        </a:rPr>
                        <a:t>36.- 	En la escuela documentamos y compartimos las prácticas que han dado buenos resultados.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161504504"/>
              </p:ext>
            </p:extLst>
          </p:nvPr>
        </p:nvGraphicFramePr>
        <p:xfrm>
          <a:off x="2295331" y="2869041"/>
          <a:ext cx="9386595" cy="376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7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514774115"/>
              </p:ext>
            </p:extLst>
          </p:nvPr>
        </p:nvGraphicFramePr>
        <p:xfrm>
          <a:off x="1866123" y="2543174"/>
          <a:ext cx="9573208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16171"/>
              </p:ext>
            </p:extLst>
          </p:nvPr>
        </p:nvGraphicFramePr>
        <p:xfrm>
          <a:off x="2140242" y="656657"/>
          <a:ext cx="9411056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105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37.- La escuela utiliza información relevante y las nuevas tecnologías para mejorar sus servicios.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3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171890757"/>
              </p:ext>
            </p:extLst>
          </p:nvPr>
        </p:nvGraphicFramePr>
        <p:xfrm>
          <a:off x="2052734" y="2543174"/>
          <a:ext cx="9741159" cy="389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8664"/>
              </p:ext>
            </p:extLst>
          </p:nvPr>
        </p:nvGraphicFramePr>
        <p:xfrm>
          <a:off x="2140242" y="761814"/>
          <a:ext cx="9597668" cy="108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7668"/>
              </a:tblGrid>
              <a:tr h="56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38.- Al personal se le involucra a trabajar colegiadamente.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25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910835611"/>
              </p:ext>
            </p:extLst>
          </p:nvPr>
        </p:nvGraphicFramePr>
        <p:xfrm>
          <a:off x="2052735" y="2052735"/>
          <a:ext cx="9890449" cy="447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45523"/>
              </p:ext>
            </p:extLst>
          </p:nvPr>
        </p:nvGraphicFramePr>
        <p:xfrm>
          <a:off x="2087680" y="532840"/>
          <a:ext cx="9034410" cy="1146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4410"/>
              </a:tblGrid>
              <a:tr h="1146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22525" algn="l"/>
                        </a:tabLst>
                      </a:pPr>
                      <a:r>
                        <a:rPr lang="es-MX" sz="2000" dirty="0">
                          <a:effectLst/>
                        </a:rPr>
                        <a:t>3.- Me reúno periódicamente con los docentes del mismo grado y/o asignaturas para comparar con otros centros y proponer mejoras a nuestras prácticas pedagógicas.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59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29751"/>
              </p:ext>
            </p:extLst>
          </p:nvPr>
        </p:nvGraphicFramePr>
        <p:xfrm>
          <a:off x="2046934" y="649846"/>
          <a:ext cx="9597669" cy="108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7669"/>
              </a:tblGrid>
              <a:tr h="917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39.- El desempeño laboral del personal se evalúa.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464344242"/>
              </p:ext>
            </p:extLst>
          </p:nvPr>
        </p:nvGraphicFramePr>
        <p:xfrm>
          <a:off x="2015413" y="2595563"/>
          <a:ext cx="9610530" cy="3861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42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311689418"/>
              </p:ext>
            </p:extLst>
          </p:nvPr>
        </p:nvGraphicFramePr>
        <p:xfrm>
          <a:off x="1959429" y="2514599"/>
          <a:ext cx="9685175" cy="411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02172"/>
              </p:ext>
            </p:extLst>
          </p:nvPr>
        </p:nvGraphicFramePr>
        <p:xfrm>
          <a:off x="2252210" y="824608"/>
          <a:ext cx="9392394" cy="1439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239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40.- En la escuela se difunden las formas de evaluación que emplea el director para valorar el desempeño del personal.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7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43982"/>
              </p:ext>
            </p:extLst>
          </p:nvPr>
        </p:nvGraphicFramePr>
        <p:xfrm>
          <a:off x="1828799" y="522516"/>
          <a:ext cx="9255968" cy="1287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5968"/>
              </a:tblGrid>
              <a:tr h="12876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41.- El director promueve la Auto-evaluación del personal para mejorar su desempeño.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145366085"/>
              </p:ext>
            </p:extLst>
          </p:nvPr>
        </p:nvGraphicFramePr>
        <p:xfrm>
          <a:off x="2127380" y="2657474"/>
          <a:ext cx="8994710" cy="3500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62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71212"/>
              </p:ext>
            </p:extLst>
          </p:nvPr>
        </p:nvGraphicFramePr>
        <p:xfrm>
          <a:off x="2009613" y="687168"/>
          <a:ext cx="9672314" cy="108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231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42.- El director reconoce con equidad los logros alcanzados por el personal.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633547528"/>
              </p:ext>
            </p:extLst>
          </p:nvPr>
        </p:nvGraphicFramePr>
        <p:xfrm>
          <a:off x="2258008" y="2571750"/>
          <a:ext cx="9293290" cy="388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184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08011"/>
              </p:ext>
            </p:extLst>
          </p:nvPr>
        </p:nvGraphicFramePr>
        <p:xfrm>
          <a:off x="2158903" y="749964"/>
          <a:ext cx="9560346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034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43.- El director reconoce la innovación y uso de las tecnologías en el trabajo que permiten mejorar el desempeño del personal.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789288582"/>
              </p:ext>
            </p:extLst>
          </p:nvPr>
        </p:nvGraphicFramePr>
        <p:xfrm>
          <a:off x="2202024" y="2705878"/>
          <a:ext cx="9479903" cy="3564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90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78231"/>
              </p:ext>
            </p:extLst>
          </p:nvPr>
        </p:nvGraphicFramePr>
        <p:xfrm>
          <a:off x="1916307" y="768625"/>
          <a:ext cx="9746958" cy="1439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695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44.- Las actividades se asignan de acuerdo al perfil profesional del personal  y las necesidades de la escuela.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4724341"/>
              </p:ext>
            </p:extLst>
          </p:nvPr>
        </p:nvGraphicFramePr>
        <p:xfrm>
          <a:off x="2202024" y="2559685"/>
          <a:ext cx="9013372" cy="382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75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30539"/>
              </p:ext>
            </p:extLst>
          </p:nvPr>
        </p:nvGraphicFramePr>
        <p:xfrm>
          <a:off x="2140241" y="582013"/>
          <a:ext cx="9243105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31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45.- En el centro escolar se identifican las necesidades de capacitación y actualización del personal.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281691061"/>
              </p:ext>
            </p:extLst>
          </p:nvPr>
        </p:nvGraphicFramePr>
        <p:xfrm>
          <a:off x="1978089" y="2643187"/>
          <a:ext cx="9349273" cy="383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86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5034"/>
              </p:ext>
            </p:extLst>
          </p:nvPr>
        </p:nvGraphicFramePr>
        <p:xfrm>
          <a:off x="2012328" y="626146"/>
          <a:ext cx="9520309" cy="1930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030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46.- En el centro escolar se promueve la participación del personal en programas de capacitación y actualización que permiten el desarrollo laboral y el intercambio de experiencia.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245443271"/>
              </p:ext>
            </p:extLst>
          </p:nvPr>
        </p:nvGraphicFramePr>
        <p:xfrm>
          <a:off x="2105316" y="3433666"/>
          <a:ext cx="9427321" cy="309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791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34005"/>
              </p:ext>
            </p:extLst>
          </p:nvPr>
        </p:nvGraphicFramePr>
        <p:xfrm>
          <a:off x="1916307" y="712642"/>
          <a:ext cx="9373734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373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47.- En las escuelas se realizan acciones que motivan, satisfacen y fortalecen las relaciones y el compromiso labora.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68238424"/>
              </p:ext>
            </p:extLst>
          </p:nvPr>
        </p:nvGraphicFramePr>
        <p:xfrm>
          <a:off x="1847460" y="2948473"/>
          <a:ext cx="9311951" cy="369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96394"/>
              </p:ext>
            </p:extLst>
          </p:nvPr>
        </p:nvGraphicFramePr>
        <p:xfrm>
          <a:off x="2364176" y="799136"/>
          <a:ext cx="9187121" cy="122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712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48.- Se apoya al personal por medio de políticas, servicios y prestaciones.</a:t>
                      </a:r>
                      <a:endParaRPr lang="es-MX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310097794"/>
              </p:ext>
            </p:extLst>
          </p:nvPr>
        </p:nvGraphicFramePr>
        <p:xfrm>
          <a:off x="2444620" y="2547938"/>
          <a:ext cx="8901404" cy="3796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72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913362450"/>
              </p:ext>
            </p:extLst>
          </p:nvPr>
        </p:nvGraphicFramePr>
        <p:xfrm>
          <a:off x="1978091" y="2332653"/>
          <a:ext cx="9442578" cy="436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65852"/>
              </p:ext>
            </p:extLst>
          </p:nvPr>
        </p:nvGraphicFramePr>
        <p:xfrm>
          <a:off x="2013033" y="693980"/>
          <a:ext cx="9407635" cy="1284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7635"/>
              </a:tblGrid>
              <a:tr h="128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22525" algn="l"/>
                        </a:tabLst>
                      </a:pPr>
                      <a:r>
                        <a:rPr lang="es-MX" sz="2400" dirty="0">
                          <a:effectLst/>
                        </a:rPr>
                        <a:t>4.- Aplico una prueba a mis alumnos al inicio del curso para conocer sus habilidades y su  dominio de contenidos.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76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59561"/>
              </p:ext>
            </p:extLst>
          </p:nvPr>
        </p:nvGraphicFramePr>
        <p:xfrm>
          <a:off x="2065597" y="787286"/>
          <a:ext cx="9373734" cy="1851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373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600" dirty="0">
                          <a:effectLst/>
                        </a:rPr>
                        <a:t>49.- El personal es motivado a participar en programas de salud, seguridad  y culturales.</a:t>
                      </a:r>
                      <a:endParaRPr lang="es-MX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739189165"/>
              </p:ext>
            </p:extLst>
          </p:nvPr>
        </p:nvGraphicFramePr>
        <p:xfrm>
          <a:off x="2118405" y="3089890"/>
          <a:ext cx="9470215" cy="3385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821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12008"/>
              </p:ext>
            </p:extLst>
          </p:nvPr>
        </p:nvGraphicFramePr>
        <p:xfrm>
          <a:off x="2121580" y="619335"/>
          <a:ext cx="9243105" cy="2206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31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50.- En el centro escolar se promueven y fomentan hábitos. Que previene enfermedades  y riesgos físicos o psicológicos del personal.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799782234"/>
              </p:ext>
            </p:extLst>
          </p:nvPr>
        </p:nvGraphicFramePr>
        <p:xfrm>
          <a:off x="2256971" y="3258620"/>
          <a:ext cx="9070392" cy="306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58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96934"/>
              </p:ext>
            </p:extLst>
          </p:nvPr>
        </p:nvGraphicFramePr>
        <p:xfrm>
          <a:off x="2177565" y="619335"/>
          <a:ext cx="9392394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239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51.- Las prácticas pedagógicas de la escuela se realizan de acuerdo con el Plan Anual de Trabajo. 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891252269"/>
              </p:ext>
            </p:extLst>
          </p:nvPr>
        </p:nvGraphicFramePr>
        <p:xfrm>
          <a:off x="2146040" y="2528888"/>
          <a:ext cx="9349273" cy="39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09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85692"/>
              </p:ext>
            </p:extLst>
          </p:nvPr>
        </p:nvGraphicFramePr>
        <p:xfrm>
          <a:off x="2158904" y="731302"/>
          <a:ext cx="9299088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908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52.- Los cursos y talleres que promueve la escuela satisfacen mis necesidades de capacitación y actualización.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14309613"/>
              </p:ext>
            </p:extLst>
          </p:nvPr>
        </p:nvGraphicFramePr>
        <p:xfrm>
          <a:off x="1959430" y="3116424"/>
          <a:ext cx="9535884" cy="32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55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29196"/>
              </p:ext>
            </p:extLst>
          </p:nvPr>
        </p:nvGraphicFramePr>
        <p:xfrm>
          <a:off x="1990952" y="712642"/>
          <a:ext cx="9597668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766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53.- Registro y doy seguimiento a la planeación, desarrollo y evaluación de mi práctica pedagógica.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150682943"/>
              </p:ext>
            </p:extLst>
          </p:nvPr>
        </p:nvGraphicFramePr>
        <p:xfrm>
          <a:off x="2071397" y="2652712"/>
          <a:ext cx="9461240" cy="3822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93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20852"/>
              </p:ext>
            </p:extLst>
          </p:nvPr>
        </p:nvGraphicFramePr>
        <p:xfrm>
          <a:off x="2084258" y="693980"/>
          <a:ext cx="9560345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034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54.- En el plantel se lleva el registro y seguimiento de las estrategias de organización y funcionamiento.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388146911"/>
              </p:ext>
            </p:extLst>
          </p:nvPr>
        </p:nvGraphicFramePr>
        <p:xfrm>
          <a:off x="2133891" y="3247054"/>
          <a:ext cx="9417407" cy="3208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79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17886"/>
              </p:ext>
            </p:extLst>
          </p:nvPr>
        </p:nvGraphicFramePr>
        <p:xfrm>
          <a:off x="2249488" y="685038"/>
          <a:ext cx="906621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62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55.- Identifico las necesidades de mi grupo según su importancia para desarrollar mi práctica pedagógica.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828463798"/>
              </p:ext>
            </p:extLst>
          </p:nvPr>
        </p:nvGraphicFramePr>
        <p:xfrm>
          <a:off x="2371724" y="2981324"/>
          <a:ext cx="8867775" cy="328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120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52695"/>
              </p:ext>
            </p:extLst>
          </p:nvPr>
        </p:nvGraphicFramePr>
        <p:xfrm>
          <a:off x="1925638" y="742188"/>
          <a:ext cx="994251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425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56.- Los nuevos servicios que se ofrecen en la escuela se diseñan de acuerdo con las necesidades de la comunidad escolar.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218385548"/>
              </p:ext>
            </p:extLst>
          </p:nvPr>
        </p:nvGraphicFramePr>
        <p:xfrm>
          <a:off x="1885950" y="3048000"/>
          <a:ext cx="9906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91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31760"/>
              </p:ext>
            </p:extLst>
          </p:nvPr>
        </p:nvGraphicFramePr>
        <p:xfrm>
          <a:off x="2306638" y="723138"/>
          <a:ext cx="902811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8112"/>
              </a:tblGrid>
              <a:tr h="1187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57.- La escuela participa en diversos programas que proporcionan apoyo para mejorar los servicios que se ofrecen.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609492871"/>
              </p:ext>
            </p:extLst>
          </p:nvPr>
        </p:nvGraphicFramePr>
        <p:xfrm>
          <a:off x="2209800" y="2587942"/>
          <a:ext cx="9048749" cy="366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09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3854"/>
              </p:ext>
            </p:extLst>
          </p:nvPr>
        </p:nvGraphicFramePr>
        <p:xfrm>
          <a:off x="2344738" y="799338"/>
          <a:ext cx="912336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336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58.- Reviso mi práctica pedagógica para adaptarla a las capacidades de mis alumnos.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668179539"/>
              </p:ext>
            </p:extLst>
          </p:nvPr>
        </p:nvGraphicFramePr>
        <p:xfrm>
          <a:off x="2462212" y="2922270"/>
          <a:ext cx="9101138" cy="345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95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3645196831"/>
              </p:ext>
            </p:extLst>
          </p:nvPr>
        </p:nvGraphicFramePr>
        <p:xfrm>
          <a:off x="2212909" y="1978090"/>
          <a:ext cx="9319727" cy="4342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9746"/>
              </p:ext>
            </p:extLst>
          </p:nvPr>
        </p:nvGraphicFramePr>
        <p:xfrm>
          <a:off x="2225364" y="675318"/>
          <a:ext cx="9381918" cy="1097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1918"/>
              </a:tblGrid>
              <a:tr h="1097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5.- Tomo en cuenta la opinión de mis alumnos para mejorar mi práctica pedagógica.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48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56438"/>
              </p:ext>
            </p:extLst>
          </p:nvPr>
        </p:nvGraphicFramePr>
        <p:xfrm>
          <a:off x="2325688" y="704088"/>
          <a:ext cx="9028112" cy="2206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81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59.- Los materiales didácticos que utilizo, los diseño y/o selecciono tomando en cuenta los contenidos de aprendizaje y capacidades de mis alumnos.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125937738"/>
              </p:ext>
            </p:extLst>
          </p:nvPr>
        </p:nvGraphicFramePr>
        <p:xfrm>
          <a:off x="2405062" y="3273743"/>
          <a:ext cx="8929688" cy="308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321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097910521"/>
              </p:ext>
            </p:extLst>
          </p:nvPr>
        </p:nvGraphicFramePr>
        <p:xfrm>
          <a:off x="2343150" y="3257550"/>
          <a:ext cx="9391650" cy="3060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7620"/>
              </p:ext>
            </p:extLst>
          </p:nvPr>
        </p:nvGraphicFramePr>
        <p:xfrm>
          <a:off x="2097088" y="723138"/>
          <a:ext cx="958056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056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60.- Los criterios que empleo para evaluar a mis alumnos consideran diferentes aspectos como participación, actividades y desempeño.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25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59949"/>
              </p:ext>
            </p:extLst>
          </p:nvPr>
        </p:nvGraphicFramePr>
        <p:xfrm>
          <a:off x="2001838" y="685038"/>
          <a:ext cx="942816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816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61.- Informo a mis alumnos y a sus padres de los criterios que utilizo para evaluar el aprendizaje.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282499772"/>
              </p:ext>
            </p:extLst>
          </p:nvPr>
        </p:nvGraphicFramePr>
        <p:xfrm>
          <a:off x="2014220" y="2811144"/>
          <a:ext cx="9472930" cy="357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261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32928"/>
              </p:ext>
            </p:extLst>
          </p:nvPr>
        </p:nvGraphicFramePr>
        <p:xfrm>
          <a:off x="1925638" y="733044"/>
          <a:ext cx="9561512" cy="1084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15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62.- Mis alumnos y sus padres aprecian mi desempeño docente.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326482014"/>
              </p:ext>
            </p:extLst>
          </p:nvPr>
        </p:nvGraphicFramePr>
        <p:xfrm>
          <a:off x="1898014" y="2312353"/>
          <a:ext cx="9798685" cy="4031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808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76014"/>
              </p:ext>
            </p:extLst>
          </p:nvPr>
        </p:nvGraphicFramePr>
        <p:xfrm>
          <a:off x="1963738" y="723138"/>
          <a:ext cx="954246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4246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63.- La relación que establezco con mis alumnos, favorece su autoestima y el fomento de valores.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4256035725"/>
              </p:ext>
            </p:extLst>
          </p:nvPr>
        </p:nvGraphicFramePr>
        <p:xfrm>
          <a:off x="1950402" y="2851784"/>
          <a:ext cx="9479598" cy="349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38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6546"/>
              </p:ext>
            </p:extLst>
          </p:nvPr>
        </p:nvGraphicFramePr>
        <p:xfrm>
          <a:off x="1963738" y="780288"/>
          <a:ext cx="9409112" cy="1645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911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200" dirty="0">
                          <a:effectLst/>
                        </a:rPr>
                        <a:t>64.- En mi práctica pedagógica promuevo a comunicación entre los alumnos y la igualdad de oportunidades de aprendizaje.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051337897"/>
              </p:ext>
            </p:extLst>
          </p:nvPr>
        </p:nvGraphicFramePr>
        <p:xfrm>
          <a:off x="1995804" y="2740024"/>
          <a:ext cx="9510395" cy="347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25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590557570"/>
              </p:ext>
            </p:extLst>
          </p:nvPr>
        </p:nvGraphicFramePr>
        <p:xfrm>
          <a:off x="2584723" y="2459420"/>
          <a:ext cx="9207884" cy="39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77747"/>
              </p:ext>
            </p:extLst>
          </p:nvPr>
        </p:nvGraphicFramePr>
        <p:xfrm>
          <a:off x="2262687" y="675319"/>
          <a:ext cx="9344595" cy="1228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4595"/>
              </a:tblGrid>
              <a:tr h="1228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58085" algn="l"/>
                        </a:tabLst>
                      </a:pPr>
                      <a:r>
                        <a:rPr lang="es-MX" sz="2800" dirty="0">
                          <a:effectLst/>
                        </a:rPr>
                        <a:t>6.- Considero las sugerencias de los padres de mis alumnos para mejorar mi práctica pedagógica.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08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460551985"/>
              </p:ext>
            </p:extLst>
          </p:nvPr>
        </p:nvGraphicFramePr>
        <p:xfrm>
          <a:off x="2239347" y="2679700"/>
          <a:ext cx="9311951" cy="377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363068"/>
              </p:ext>
            </p:extLst>
          </p:nvPr>
        </p:nvGraphicFramePr>
        <p:xfrm>
          <a:off x="2188042" y="700791"/>
          <a:ext cx="9213966" cy="159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13966"/>
              </a:tblGrid>
              <a:tr h="15945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7.- Invito a los padres de mis alumnos a participar en distintas actividades de la escuela como clase abierta, exposiciones, escuela para padres, control de vialidad, entre otras.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3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231447313"/>
              </p:ext>
            </p:extLst>
          </p:nvPr>
        </p:nvGraphicFramePr>
        <p:xfrm>
          <a:off x="1828800" y="2679700"/>
          <a:ext cx="9909110" cy="390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31175"/>
              </p:ext>
            </p:extLst>
          </p:nvPr>
        </p:nvGraphicFramePr>
        <p:xfrm>
          <a:off x="1870801" y="662060"/>
          <a:ext cx="9531207" cy="1614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207"/>
              </a:tblGrid>
              <a:tr h="1614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8.- Comunico a los padres de mis alumnos sobre mi práctica pedagógica, el avance académico y las actividades de apoyo programadas en el plantel.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6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1295</Words>
  <Application>Microsoft Macintosh PowerPoint</Application>
  <PresentationFormat>Personalizado</PresentationFormat>
  <Paragraphs>65</Paragraphs>
  <Slides>65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66" baseType="lpstr">
      <vt:lpstr>Espiral</vt:lpstr>
      <vt:lpstr>Corporacion Kaysen Evaluación Docente ETC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jose luis fomperosa sosa</cp:lastModifiedBy>
  <cp:revision>62</cp:revision>
  <dcterms:created xsi:type="dcterms:W3CDTF">2016-07-01T02:25:23Z</dcterms:created>
  <dcterms:modified xsi:type="dcterms:W3CDTF">2016-07-05T19:02:01Z</dcterms:modified>
</cp:coreProperties>
</file>