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63" r:id="rId4"/>
  </p:sldMasterIdLst>
  <p:notesMasterIdLst>
    <p:notesMasterId r:id="rId35"/>
  </p:notesMasterIdLst>
  <p:handoutMasterIdLst>
    <p:handoutMasterId r:id="rId36"/>
  </p:handoutMasterIdLst>
  <p:sldIdLst>
    <p:sldId id="256" r:id="rId5"/>
    <p:sldId id="257" r:id="rId6"/>
    <p:sldId id="269" r:id="rId7"/>
    <p:sldId id="271" r:id="rId8"/>
    <p:sldId id="304" r:id="rId9"/>
    <p:sldId id="272" r:id="rId10"/>
    <p:sldId id="305" r:id="rId11"/>
    <p:sldId id="273" r:id="rId12"/>
    <p:sldId id="274" r:id="rId13"/>
    <p:sldId id="321" r:id="rId14"/>
    <p:sldId id="320" r:id="rId15"/>
    <p:sldId id="306" r:id="rId16"/>
    <p:sldId id="309" r:id="rId17"/>
    <p:sldId id="310" r:id="rId18"/>
    <p:sldId id="311" r:id="rId19"/>
    <p:sldId id="312" r:id="rId20"/>
    <p:sldId id="313" r:id="rId21"/>
    <p:sldId id="314" r:id="rId22"/>
    <p:sldId id="315" r:id="rId23"/>
    <p:sldId id="307" r:id="rId24"/>
    <p:sldId id="277" r:id="rId25"/>
    <p:sldId id="278" r:id="rId26"/>
    <p:sldId id="308" r:id="rId27"/>
    <p:sldId id="279" r:id="rId28"/>
    <p:sldId id="280" r:id="rId29"/>
    <p:sldId id="281" r:id="rId30"/>
    <p:sldId id="282" r:id="rId31"/>
    <p:sldId id="317" r:id="rId32"/>
    <p:sldId id="316" r:id="rId33"/>
    <p:sldId id="324" r:id="rId34"/>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9D2449"/>
    <a:srgbClr val="00664D"/>
    <a:srgbClr val="B28D5C"/>
    <a:srgbClr val="009900"/>
    <a:srgbClr val="D4406E"/>
    <a:srgbClr val="FF5601"/>
    <a:srgbClr val="33CCCC"/>
    <a:srgbClr val="28A09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1678" autoAdjust="0"/>
  </p:normalViewPr>
  <p:slideViewPr>
    <p:cSldViewPr snapToGrid="0">
      <p:cViewPr varScale="1">
        <p:scale>
          <a:sx n="84" d="100"/>
          <a:sy n="84" d="100"/>
        </p:scale>
        <p:origin x="3084" y="60"/>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9E09D6-AD2B-4EA2-983B-CF3D9FA19257}" type="datetimeFigureOut">
              <a:rPr lang="es-ES" smtClean="0"/>
              <a:t>13/11/2019</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E8D937-A791-4A1B-9FE7-309CD98BDED2}" type="slidenum">
              <a:rPr lang="es-ES" smtClean="0"/>
              <a:t>‹Nº›</a:t>
            </a:fld>
            <a:endParaRPr lang="es-ES" dirty="0"/>
          </a:p>
        </p:txBody>
      </p:sp>
    </p:spTree>
    <p:extLst>
      <p:ext uri="{BB962C8B-B14F-4D97-AF65-F5344CB8AC3E}">
        <p14:creationId xmlns:p14="http://schemas.microsoft.com/office/powerpoint/2010/main" val="2291303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77F1D-06C5-4D5B-AE0F-034A8D48021B}" type="datetime1">
              <a:rPr lang="es-ES" smtClean="0"/>
              <a:pPr/>
              <a:t>13/11/2019</a:t>
            </a:fld>
            <a:endParaRPr lang="es-ES" dirty="0"/>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D79418-37EB-4378-AD22-89DBB000B0DA}" type="slidenum">
              <a:rPr lang="es-ES" noProof="0" smtClean="0"/>
              <a:t>‹Nº›</a:t>
            </a:fld>
            <a:endParaRPr lang="es-ES" noProof="0" dirty="0"/>
          </a:p>
        </p:txBody>
      </p:sp>
    </p:spTree>
    <p:extLst>
      <p:ext uri="{BB962C8B-B14F-4D97-AF65-F5344CB8AC3E}">
        <p14:creationId xmlns:p14="http://schemas.microsoft.com/office/powerpoint/2010/main" val="376464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posición de notas 2"/>
          <p:cNvSpPr>
            <a:spLocks noGrp="1"/>
          </p:cNvSpPr>
          <p:nvPr>
            <p:ph type="body" idx="1"/>
          </p:nvPr>
        </p:nvSpPr>
        <p:spPr/>
        <p:txBody>
          <a:bodyPr rtlCol="0"/>
          <a:lstStyle/>
          <a:p>
            <a:pPr rtl="0"/>
            <a:endParaRPr lang="es-ES" dirty="0"/>
          </a:p>
        </p:txBody>
      </p:sp>
      <p:sp>
        <p:nvSpPr>
          <p:cNvPr id="4" name="Marcador de posición de número de diapositiva 3"/>
          <p:cNvSpPr>
            <a:spLocks noGrp="1"/>
          </p:cNvSpPr>
          <p:nvPr>
            <p:ph type="sldNum" sz="quarter" idx="10"/>
          </p:nvPr>
        </p:nvSpPr>
        <p:spPr/>
        <p:txBody>
          <a:bodyPr rtlCol="0"/>
          <a:lstStyle/>
          <a:p>
            <a:pPr rtl="0"/>
            <a:fld id="{D5D79418-37EB-4378-AD22-89DBB000B0DA}" type="slidenum">
              <a:rPr lang="es-ES" smtClean="0"/>
              <a:t>1</a:t>
            </a:fld>
            <a:endParaRPr lang="es-ES" dirty="0"/>
          </a:p>
        </p:txBody>
      </p:sp>
    </p:spTree>
    <p:extLst>
      <p:ext uri="{BB962C8B-B14F-4D97-AF65-F5344CB8AC3E}">
        <p14:creationId xmlns:p14="http://schemas.microsoft.com/office/powerpoint/2010/main" val="3041543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pensó al principio?</a:t>
            </a:r>
          </a:p>
          <a:p>
            <a:pPr rtl="0"/>
            <a:r>
              <a:rPr lang="es-ES" b="0" i="1" dirty="0">
                <a:latin typeface="Segoe UI" panose="020B0502040204020203" pitchFamily="34" charset="0"/>
                <a:cs typeface="Segoe UI" panose="020B0502040204020203" pitchFamily="34" charset="0"/>
              </a:rPr>
              <a:t>¿Qué obstáculos encontró sobre la marcha?</a:t>
            </a:r>
          </a:p>
          <a:p>
            <a:pPr rtl="0"/>
            <a:r>
              <a:rPr lang="es-ES" b="0" i="1" dirty="0">
                <a:latin typeface="Segoe UI" panose="020B0502040204020203" pitchFamily="34" charset="0"/>
                <a:cs typeface="Segoe UI" panose="020B0502040204020203" pitchFamily="34" charset="0"/>
              </a:rPr>
              <a:t>¿Cómo superó esos obstáculos?</a:t>
            </a:r>
          </a:p>
          <a:p>
            <a:pPr rtl="0"/>
            <a:r>
              <a:rPr lang="es-ES" b="0" i="1" dirty="0">
                <a:latin typeface="Segoe UI" panose="020B0502040204020203" pitchFamily="34" charset="0"/>
                <a:cs typeface="Segoe UI" panose="020B0502040204020203" pitchFamily="34" charset="0"/>
              </a:rPr>
              <a:t>¿Qué imágenes puede agregar para apoyar el proceso?</a:t>
            </a:r>
          </a:p>
          <a:p>
            <a:pPr rtl="0"/>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reflexionar sobre el proceso.  También resulta útil agregar algunos vídeos sobre el proceso.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10</a:t>
            </a:fld>
            <a:endParaRPr lang="es-ES" dirty="0"/>
          </a:p>
        </p:txBody>
      </p:sp>
    </p:spTree>
    <p:extLst>
      <p:ext uri="{BB962C8B-B14F-4D97-AF65-F5344CB8AC3E}">
        <p14:creationId xmlns:p14="http://schemas.microsoft.com/office/powerpoint/2010/main" val="422429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pensó al principio?</a:t>
            </a:r>
          </a:p>
          <a:p>
            <a:pPr rtl="0"/>
            <a:r>
              <a:rPr lang="es-ES" b="0" i="1" dirty="0">
                <a:latin typeface="Segoe UI" panose="020B0502040204020203" pitchFamily="34" charset="0"/>
                <a:cs typeface="Segoe UI" panose="020B0502040204020203" pitchFamily="34" charset="0"/>
              </a:rPr>
              <a:t>¿Qué obstáculos encontró sobre la marcha?</a:t>
            </a:r>
          </a:p>
          <a:p>
            <a:pPr rtl="0"/>
            <a:r>
              <a:rPr lang="es-ES" b="0" i="1" dirty="0">
                <a:latin typeface="Segoe UI" panose="020B0502040204020203" pitchFamily="34" charset="0"/>
                <a:cs typeface="Segoe UI" panose="020B0502040204020203" pitchFamily="34" charset="0"/>
              </a:rPr>
              <a:t>¿Cómo superó esos obstáculos?</a:t>
            </a:r>
          </a:p>
          <a:p>
            <a:pPr rtl="0"/>
            <a:r>
              <a:rPr lang="es-ES" b="0" i="1" dirty="0">
                <a:latin typeface="Segoe UI" panose="020B0502040204020203" pitchFamily="34" charset="0"/>
                <a:cs typeface="Segoe UI" panose="020B0502040204020203" pitchFamily="34" charset="0"/>
              </a:rPr>
              <a:t>¿Qué imágenes puede agregar para apoyar el proceso?</a:t>
            </a:r>
          </a:p>
          <a:p>
            <a:pPr rtl="0"/>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reflexionar sobre el proceso.  También resulta útil agregar algunos vídeos sobre el proceso.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11</a:t>
            </a:fld>
            <a:endParaRPr lang="es-ES" dirty="0"/>
          </a:p>
        </p:txBody>
      </p:sp>
    </p:spTree>
    <p:extLst>
      <p:ext uri="{BB962C8B-B14F-4D97-AF65-F5344CB8AC3E}">
        <p14:creationId xmlns:p14="http://schemas.microsoft.com/office/powerpoint/2010/main" val="319541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12</a:t>
            </a:fld>
            <a:endParaRPr lang="es-ES" dirty="0"/>
          </a:p>
        </p:txBody>
      </p:sp>
    </p:spTree>
    <p:extLst>
      <p:ext uri="{BB962C8B-B14F-4D97-AF65-F5344CB8AC3E}">
        <p14:creationId xmlns:p14="http://schemas.microsoft.com/office/powerpoint/2010/main" val="410668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13</a:t>
            </a:fld>
            <a:endParaRPr lang="es-ES" dirty="0"/>
          </a:p>
        </p:txBody>
      </p:sp>
    </p:spTree>
    <p:extLst>
      <p:ext uri="{BB962C8B-B14F-4D97-AF65-F5344CB8AC3E}">
        <p14:creationId xmlns:p14="http://schemas.microsoft.com/office/powerpoint/2010/main" val="138278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14</a:t>
            </a:fld>
            <a:endParaRPr lang="es-ES" dirty="0"/>
          </a:p>
        </p:txBody>
      </p:sp>
    </p:spTree>
    <p:extLst>
      <p:ext uri="{BB962C8B-B14F-4D97-AF65-F5344CB8AC3E}">
        <p14:creationId xmlns:p14="http://schemas.microsoft.com/office/powerpoint/2010/main" val="302019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15</a:t>
            </a:fld>
            <a:endParaRPr lang="es-ES" dirty="0"/>
          </a:p>
        </p:txBody>
      </p:sp>
    </p:spTree>
    <p:extLst>
      <p:ext uri="{BB962C8B-B14F-4D97-AF65-F5344CB8AC3E}">
        <p14:creationId xmlns:p14="http://schemas.microsoft.com/office/powerpoint/2010/main" val="2591882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16</a:t>
            </a:fld>
            <a:endParaRPr lang="es-ES" dirty="0"/>
          </a:p>
        </p:txBody>
      </p:sp>
    </p:spTree>
    <p:extLst>
      <p:ext uri="{BB962C8B-B14F-4D97-AF65-F5344CB8AC3E}">
        <p14:creationId xmlns:p14="http://schemas.microsoft.com/office/powerpoint/2010/main" val="241305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17</a:t>
            </a:fld>
            <a:endParaRPr lang="es-ES" dirty="0"/>
          </a:p>
        </p:txBody>
      </p:sp>
    </p:spTree>
    <p:extLst>
      <p:ext uri="{BB962C8B-B14F-4D97-AF65-F5344CB8AC3E}">
        <p14:creationId xmlns:p14="http://schemas.microsoft.com/office/powerpoint/2010/main" val="53397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18</a:t>
            </a:fld>
            <a:endParaRPr lang="es-ES" dirty="0"/>
          </a:p>
        </p:txBody>
      </p:sp>
    </p:spTree>
    <p:extLst>
      <p:ext uri="{BB962C8B-B14F-4D97-AF65-F5344CB8AC3E}">
        <p14:creationId xmlns:p14="http://schemas.microsoft.com/office/powerpoint/2010/main" val="922464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19</a:t>
            </a:fld>
            <a:endParaRPr lang="es-ES" dirty="0"/>
          </a:p>
        </p:txBody>
      </p:sp>
    </p:spTree>
    <p:extLst>
      <p:ext uri="{BB962C8B-B14F-4D97-AF65-F5344CB8AC3E}">
        <p14:creationId xmlns:p14="http://schemas.microsoft.com/office/powerpoint/2010/main" val="401205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a:t>
            </a:fld>
            <a:endParaRPr lang="es-ES" dirty="0"/>
          </a:p>
        </p:txBody>
      </p:sp>
    </p:spTree>
    <p:extLst>
      <p:ext uri="{BB962C8B-B14F-4D97-AF65-F5344CB8AC3E}">
        <p14:creationId xmlns:p14="http://schemas.microsoft.com/office/powerpoint/2010/main" val="31447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20</a:t>
            </a:fld>
            <a:endParaRPr lang="es-ES" dirty="0"/>
          </a:p>
        </p:txBody>
      </p:sp>
    </p:spTree>
    <p:extLst>
      <p:ext uri="{BB962C8B-B14F-4D97-AF65-F5344CB8AC3E}">
        <p14:creationId xmlns:p14="http://schemas.microsoft.com/office/powerpoint/2010/main" val="2300990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21</a:t>
            </a:fld>
            <a:endParaRPr lang="es-ES" dirty="0"/>
          </a:p>
        </p:txBody>
      </p:sp>
    </p:spTree>
    <p:extLst>
      <p:ext uri="{BB962C8B-B14F-4D97-AF65-F5344CB8AC3E}">
        <p14:creationId xmlns:p14="http://schemas.microsoft.com/office/powerpoint/2010/main" val="2881783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22</a:t>
            </a:fld>
            <a:endParaRPr lang="es-ES" dirty="0"/>
          </a:p>
        </p:txBody>
      </p:sp>
    </p:spTree>
    <p:extLst>
      <p:ext uri="{BB962C8B-B14F-4D97-AF65-F5344CB8AC3E}">
        <p14:creationId xmlns:p14="http://schemas.microsoft.com/office/powerpoint/2010/main" val="359428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23</a:t>
            </a:fld>
            <a:endParaRPr lang="es-ES" dirty="0"/>
          </a:p>
        </p:txBody>
      </p:sp>
    </p:spTree>
    <p:extLst>
      <p:ext uri="{BB962C8B-B14F-4D97-AF65-F5344CB8AC3E}">
        <p14:creationId xmlns:p14="http://schemas.microsoft.com/office/powerpoint/2010/main" val="303853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24</a:t>
            </a:fld>
            <a:endParaRPr lang="es-ES" dirty="0"/>
          </a:p>
        </p:txBody>
      </p:sp>
    </p:spTree>
    <p:extLst>
      <p:ext uri="{BB962C8B-B14F-4D97-AF65-F5344CB8AC3E}">
        <p14:creationId xmlns:p14="http://schemas.microsoft.com/office/powerpoint/2010/main" val="490864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25</a:t>
            </a:fld>
            <a:endParaRPr lang="es-ES" dirty="0"/>
          </a:p>
        </p:txBody>
      </p:sp>
    </p:spTree>
    <p:extLst>
      <p:ext uri="{BB962C8B-B14F-4D97-AF65-F5344CB8AC3E}">
        <p14:creationId xmlns:p14="http://schemas.microsoft.com/office/powerpoint/2010/main" val="382540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26</a:t>
            </a:fld>
            <a:endParaRPr lang="es-ES" dirty="0"/>
          </a:p>
        </p:txBody>
      </p:sp>
    </p:spTree>
    <p:extLst>
      <p:ext uri="{BB962C8B-B14F-4D97-AF65-F5344CB8AC3E}">
        <p14:creationId xmlns:p14="http://schemas.microsoft.com/office/powerpoint/2010/main" val="1205484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27</a:t>
            </a:fld>
            <a:endParaRPr lang="es-ES" dirty="0"/>
          </a:p>
        </p:txBody>
      </p:sp>
    </p:spTree>
    <p:extLst>
      <p:ext uri="{BB962C8B-B14F-4D97-AF65-F5344CB8AC3E}">
        <p14:creationId xmlns:p14="http://schemas.microsoft.com/office/powerpoint/2010/main" val="577993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28</a:t>
            </a:fld>
            <a:endParaRPr lang="es-ES" dirty="0"/>
          </a:p>
        </p:txBody>
      </p:sp>
    </p:spTree>
    <p:extLst>
      <p:ext uri="{BB962C8B-B14F-4D97-AF65-F5344CB8AC3E}">
        <p14:creationId xmlns:p14="http://schemas.microsoft.com/office/powerpoint/2010/main" val="96950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29</a:t>
            </a:fld>
            <a:endParaRPr lang="es-ES" dirty="0"/>
          </a:p>
        </p:txBody>
      </p:sp>
    </p:spTree>
    <p:extLst>
      <p:ext uri="{BB962C8B-B14F-4D97-AF65-F5344CB8AC3E}">
        <p14:creationId xmlns:p14="http://schemas.microsoft.com/office/powerpoint/2010/main" val="134265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3</a:t>
            </a:fld>
            <a:endParaRPr lang="es-ES" dirty="0"/>
          </a:p>
        </p:txBody>
      </p:sp>
    </p:spTree>
    <p:extLst>
      <p:ext uri="{BB962C8B-B14F-4D97-AF65-F5344CB8AC3E}">
        <p14:creationId xmlns:p14="http://schemas.microsoft.com/office/powerpoint/2010/main" val="427431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pasos tomará como resultado de esta experiencia de aprendizaje?</a:t>
            </a:r>
          </a:p>
          <a:p>
            <a:pPr rtl="0"/>
            <a:r>
              <a:rPr lang="es-ES" b="0" i="1" dirty="0">
                <a:latin typeface="Segoe UI" panose="020B0502040204020203" pitchFamily="34" charset="0"/>
                <a:cs typeface="Segoe UI" panose="020B0502040204020203" pitchFamily="34" charset="0"/>
              </a:rPr>
              <a:t>¿Ha aprendido de las experiencias fallidas?  ¿Qué hará diferente la próxima vez?</a:t>
            </a:r>
          </a:p>
          <a:p>
            <a:pPr rtl="0"/>
            <a:r>
              <a:rPr lang="es-ES" b="0" i="1" dirty="0">
                <a:latin typeface="Segoe UI" panose="020B0502040204020203" pitchFamily="34" charset="0"/>
                <a:cs typeface="Segoe UI" panose="020B0502040204020203" pitchFamily="34" charset="0"/>
              </a:rPr>
              <a:t>¿Que consejo dará a otros usuarios para que puedan aprender de su experiencia?</a:t>
            </a:r>
          </a:p>
          <a:p>
            <a:pPr rtl="0"/>
            <a:r>
              <a:rPr lang="es-ES" b="0" i="1" dirty="0">
                <a:latin typeface="Segoe UI" panose="020B0502040204020203" pitchFamily="34" charset="0"/>
                <a:cs typeface="Segoe UI" panose="020B0502040204020203" pitchFamily="34" charset="0"/>
              </a:rPr>
              <a:t>¿Cómo puede compartir lo que ha aprendido con una audiencia real?  </a:t>
            </a:r>
          </a:p>
          <a:p>
            <a:pPr rtl="0"/>
            <a:endParaRPr lang="es-ES" dirty="0"/>
          </a:p>
          <a:p>
            <a:pPr rtl="0"/>
            <a:r>
              <a:rPr lang="es-ES" b="1" dirty="0"/>
              <a:t>Algunos ejemplos de los pasos siguientes pueden ser: </a:t>
            </a:r>
          </a:p>
          <a:p>
            <a:pPr marL="228600" indent="-228600" rtl="0">
              <a:buAutoNum type="arabicPeriod"/>
            </a:pPr>
            <a:r>
              <a:rPr lang="es-ES" dirty="0"/>
              <a:t>Después de realizar mi primera presentación convincente, estoy pensando en unirme al equipo de debate.</a:t>
            </a:r>
          </a:p>
          <a:p>
            <a:pPr marL="228600" indent="-228600" rtl="0">
              <a:buAutoNum type="arabicPeriod"/>
            </a:pPr>
            <a:r>
              <a:rPr lang="es-ES" dirty="0"/>
              <a:t>Después de realizar la primera película, estoy pensando en introducirla en nuestro festival de películas de la escuela o el festival de cine </a:t>
            </a:r>
            <a:r>
              <a:rPr lang="es-ES" dirty="0" smtClean="0"/>
              <a:t>estatal.</a:t>
            </a:r>
            <a:endParaRPr lang="es-ES" dirty="0"/>
          </a:p>
          <a:p>
            <a:pPr marL="228600" indent="-228600" rtl="0">
              <a:buAutoNum type="arabicPeriod"/>
            </a:pPr>
            <a:r>
              <a:rPr lang="es-ES" dirty="0"/>
              <a:t>Después de conectar con este experto de la profesión, me gustaría hacer una investigación en ese campo porque me parece algo interesante para mí.</a:t>
            </a:r>
          </a:p>
          <a:p>
            <a:pPr marL="0" indent="0" rtl="0">
              <a:buNone/>
            </a:pPr>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compartir los pasos siguientes.  También resulta útil agregar algún contenido de vídeo para explicar el mensaje.</a:t>
            </a:r>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30</a:t>
            </a:fld>
            <a:endParaRPr lang="es-ES" dirty="0"/>
          </a:p>
        </p:txBody>
      </p:sp>
    </p:spTree>
    <p:extLst>
      <p:ext uri="{BB962C8B-B14F-4D97-AF65-F5344CB8AC3E}">
        <p14:creationId xmlns:p14="http://schemas.microsoft.com/office/powerpoint/2010/main" val="54554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4</a:t>
            </a:fld>
            <a:endParaRPr lang="es-ES" dirty="0"/>
          </a:p>
        </p:txBody>
      </p:sp>
    </p:spTree>
    <p:extLst>
      <p:ext uri="{BB962C8B-B14F-4D97-AF65-F5344CB8AC3E}">
        <p14:creationId xmlns:p14="http://schemas.microsoft.com/office/powerpoint/2010/main" val="2552227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5</a:t>
            </a:fld>
            <a:endParaRPr lang="es-ES" dirty="0"/>
          </a:p>
        </p:txBody>
      </p:sp>
    </p:spTree>
    <p:extLst>
      <p:ext uri="{BB962C8B-B14F-4D97-AF65-F5344CB8AC3E}">
        <p14:creationId xmlns:p14="http://schemas.microsoft.com/office/powerpoint/2010/main" val="271206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6</a:t>
            </a:fld>
            <a:endParaRPr lang="es-ES" dirty="0"/>
          </a:p>
        </p:txBody>
      </p:sp>
    </p:spTree>
    <p:extLst>
      <p:ext uri="{BB962C8B-B14F-4D97-AF65-F5344CB8AC3E}">
        <p14:creationId xmlns:p14="http://schemas.microsoft.com/office/powerpoint/2010/main" val="3637357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Notas para el moderador: </a:t>
            </a:r>
          </a:p>
          <a:p>
            <a:pPr rtl="0"/>
            <a:r>
              <a:rPr lang="es-ES" i="1" dirty="0">
                <a:latin typeface="Segoe UI" panose="020B0502040204020203" pitchFamily="34" charset="0"/>
                <a:cs typeface="Segoe UI" panose="020B0502040204020203" pitchFamily="34" charset="0"/>
              </a:rPr>
              <a:t>¿Cuál es su propósito al compartir esta reflexión?</a:t>
            </a:r>
          </a:p>
          <a:p>
            <a:pPr rtl="0"/>
            <a:r>
              <a:rPr lang="es-ES" i="1" dirty="0">
                <a:latin typeface="Segoe UI" panose="020B0502040204020203" pitchFamily="34" charset="0"/>
                <a:cs typeface="Segoe UI" panose="020B0502040204020203" pitchFamily="34" charset="0"/>
              </a:rPr>
              <a:t>¿Es el final de un proyecto o unidad?  </a:t>
            </a:r>
          </a:p>
          <a:p>
            <a:pPr rtl="0"/>
            <a:r>
              <a:rPr lang="es-ES" i="1" dirty="0">
                <a:latin typeface="Segoe UI" panose="020B0502040204020203" pitchFamily="34" charset="0"/>
                <a:cs typeface="Segoe UI" panose="020B0502040204020203" pitchFamily="34" charset="0"/>
              </a:rPr>
              <a:t>¿Está compartiendo esta reflexión como realización de un objetivo de aprendizaje que estableció para si mismo?  </a:t>
            </a:r>
          </a:p>
          <a:p>
            <a:pPr rtl="0"/>
            <a:r>
              <a:rPr lang="es-ES" i="1" dirty="0">
                <a:latin typeface="Segoe UI" panose="020B0502040204020203" pitchFamily="34" charset="0"/>
                <a:cs typeface="Segoe UI" panose="020B0502040204020203" pitchFamily="34" charset="0"/>
              </a:rPr>
              <a:t>¿Es el final de un curso?  </a:t>
            </a:r>
          </a:p>
          <a:p>
            <a:pPr rtl="0"/>
            <a:endParaRPr lang="es-ES" baseline="0" dirty="0"/>
          </a:p>
          <a:p>
            <a:pPr rtl="0"/>
            <a:r>
              <a:rPr lang="es-ES" dirty="0"/>
              <a:t>Indique el propósito de su reflexión o incluso el propósito de la experiencia de aprendizaje o el objetivo de aprendizaje.  Sea claro y específico al indicar su propósito.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7</a:t>
            </a:fld>
            <a:endParaRPr lang="es-ES" dirty="0"/>
          </a:p>
        </p:txBody>
      </p:sp>
    </p:spTree>
    <p:extLst>
      <p:ext uri="{BB962C8B-B14F-4D97-AF65-F5344CB8AC3E}">
        <p14:creationId xmlns:p14="http://schemas.microsoft.com/office/powerpoint/2010/main" val="392124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pensó al principio?</a:t>
            </a:r>
          </a:p>
          <a:p>
            <a:pPr rtl="0"/>
            <a:r>
              <a:rPr lang="es-ES" b="0" i="1" dirty="0">
                <a:latin typeface="Segoe UI" panose="020B0502040204020203" pitchFamily="34" charset="0"/>
                <a:cs typeface="Segoe UI" panose="020B0502040204020203" pitchFamily="34" charset="0"/>
              </a:rPr>
              <a:t>¿Qué obstáculos encontró sobre la marcha?</a:t>
            </a:r>
          </a:p>
          <a:p>
            <a:pPr rtl="0"/>
            <a:r>
              <a:rPr lang="es-ES" b="0" i="1" dirty="0">
                <a:latin typeface="Segoe UI" panose="020B0502040204020203" pitchFamily="34" charset="0"/>
                <a:cs typeface="Segoe UI" panose="020B0502040204020203" pitchFamily="34" charset="0"/>
              </a:rPr>
              <a:t>¿Cómo superó esos obstáculos?</a:t>
            </a:r>
          </a:p>
          <a:p>
            <a:pPr rtl="0"/>
            <a:r>
              <a:rPr lang="es-ES" b="0" i="1" dirty="0">
                <a:latin typeface="Segoe UI" panose="020B0502040204020203" pitchFamily="34" charset="0"/>
                <a:cs typeface="Segoe UI" panose="020B0502040204020203" pitchFamily="34" charset="0"/>
              </a:rPr>
              <a:t>¿Qué imágenes puede agregar para apoyar el proceso?</a:t>
            </a:r>
          </a:p>
          <a:p>
            <a:pPr rtl="0"/>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reflexionar sobre el proceso.  También resulta útil agregar algunos vídeos sobre el proceso.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8</a:t>
            </a:fld>
            <a:endParaRPr lang="es-ES" dirty="0"/>
          </a:p>
        </p:txBody>
      </p:sp>
    </p:spTree>
    <p:extLst>
      <p:ext uri="{BB962C8B-B14F-4D97-AF65-F5344CB8AC3E}">
        <p14:creationId xmlns:p14="http://schemas.microsoft.com/office/powerpoint/2010/main" val="321967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2271713" y="1143000"/>
            <a:ext cx="2314575" cy="3086100"/>
          </a:xfrm>
        </p:spPr>
      </p:sp>
      <p:sp>
        <p:nvSpPr>
          <p:cNvPr id="3" name="Marcador de notas 2"/>
          <p:cNvSpPr>
            <a:spLocks noGrp="1"/>
          </p:cNvSpPr>
          <p:nvPr>
            <p:ph type="body" idx="1"/>
          </p:nvPr>
        </p:nvSpPr>
        <p:spPr/>
        <p:txBody>
          <a:bodyPr rtlCol="0"/>
          <a:lstStyle/>
          <a:p>
            <a:pPr rtl="0"/>
            <a:r>
              <a:rPr lang="es-ES" b="1" dirty="0"/>
              <a:t>Notas para el moderador: </a:t>
            </a:r>
          </a:p>
          <a:p>
            <a:pPr rtl="0"/>
            <a:r>
              <a:rPr lang="es-ES" b="0" i="1" dirty="0">
                <a:latin typeface="Segoe UI" panose="020B0502040204020203" pitchFamily="34" charset="0"/>
                <a:cs typeface="Segoe UI" panose="020B0502040204020203" pitchFamily="34" charset="0"/>
              </a:rPr>
              <a:t>¿Qué pensó al principio?</a:t>
            </a:r>
          </a:p>
          <a:p>
            <a:pPr rtl="0"/>
            <a:r>
              <a:rPr lang="es-ES" b="0" i="1" dirty="0">
                <a:latin typeface="Segoe UI" panose="020B0502040204020203" pitchFamily="34" charset="0"/>
                <a:cs typeface="Segoe UI" panose="020B0502040204020203" pitchFamily="34" charset="0"/>
              </a:rPr>
              <a:t>¿Qué obstáculos encontró sobre la marcha?</a:t>
            </a:r>
          </a:p>
          <a:p>
            <a:pPr rtl="0"/>
            <a:r>
              <a:rPr lang="es-ES" b="0" i="1" dirty="0">
                <a:latin typeface="Segoe UI" panose="020B0502040204020203" pitchFamily="34" charset="0"/>
                <a:cs typeface="Segoe UI" panose="020B0502040204020203" pitchFamily="34" charset="0"/>
              </a:rPr>
              <a:t>¿Cómo superó esos obstáculos?</a:t>
            </a:r>
          </a:p>
          <a:p>
            <a:pPr rtl="0"/>
            <a:r>
              <a:rPr lang="es-ES" b="0" i="1" dirty="0">
                <a:latin typeface="Segoe UI" panose="020B0502040204020203" pitchFamily="34" charset="0"/>
                <a:cs typeface="Segoe UI" panose="020B0502040204020203" pitchFamily="34" charset="0"/>
              </a:rPr>
              <a:t>¿Qué imágenes puede agregar para apoyar el proceso?</a:t>
            </a:r>
          </a:p>
          <a:p>
            <a:pPr rtl="0"/>
            <a:endParaRPr lang="es-ES" dirty="0"/>
          </a:p>
          <a:p>
            <a:pPr rtl="0"/>
            <a:r>
              <a:rPr lang="es-ES" dirty="0"/>
              <a:t>Este SmartArt le permite agregar imágenes y texto para describir el proceso.  Si una imagen vale más que mil palabras, las imágenes y palabras le ayudarán a comunicar esta reflexión de aprendizaje perfectamente.  Siempre puede hacer clic en Insertar &gt; SmartArt para cambiar este gráfico o seleccionar el gráfico y hacer clic en el menú contextual de Diseño para cambiar los colores.</a:t>
            </a:r>
          </a:p>
          <a:p>
            <a:pPr rtl="0"/>
            <a:endParaRPr lang="es-ES" dirty="0"/>
          </a:p>
          <a:p>
            <a:pPr rtl="0"/>
            <a:r>
              <a:rPr lang="es-ES" dirty="0"/>
              <a:t>No dude en usar más de una diapositiva para reflexionar sobre el proceso.  También resulta útil agregar algunos vídeos sobre el proceso.</a:t>
            </a:r>
          </a:p>
          <a:p>
            <a:pPr rtl="0"/>
            <a:endParaRPr lang="es-ES" dirty="0"/>
          </a:p>
        </p:txBody>
      </p:sp>
      <p:sp>
        <p:nvSpPr>
          <p:cNvPr id="4" name="Marcador de número de diapositiva 3"/>
          <p:cNvSpPr>
            <a:spLocks noGrp="1"/>
          </p:cNvSpPr>
          <p:nvPr>
            <p:ph type="sldNum" sz="quarter" idx="10"/>
          </p:nvPr>
        </p:nvSpPr>
        <p:spPr/>
        <p:txBody>
          <a:bodyPr rtlCol="0"/>
          <a:lstStyle/>
          <a:p>
            <a:pPr rtl="0"/>
            <a:fld id="{D5D79418-37EB-4378-AD22-89DBB000B0DA}" type="slidenum">
              <a:rPr lang="es-ES" smtClean="0"/>
              <a:t>9</a:t>
            </a:fld>
            <a:endParaRPr lang="es-ES" dirty="0"/>
          </a:p>
        </p:txBody>
      </p:sp>
    </p:spTree>
    <p:extLst>
      <p:ext uri="{BB962C8B-B14F-4D97-AF65-F5344CB8AC3E}">
        <p14:creationId xmlns:p14="http://schemas.microsoft.com/office/powerpoint/2010/main" val="2521755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35894" y="2078023"/>
            <a:ext cx="5992314" cy="2006459"/>
          </a:xfrm>
          <a:effectLst/>
        </p:spPr>
        <p:txBody>
          <a:bodyPr anchor="b">
            <a:normAutofit/>
          </a:bodyPr>
          <a:lstStyle>
            <a:lvl1pPr>
              <a:defRPr sz="2700">
                <a:solidFill>
                  <a:schemeClr val="accent1"/>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435894" y="4084482"/>
            <a:ext cx="5992314" cy="787095"/>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rtl="0"/>
            <a:fld id="{CCAC9898-19F9-4AE2-BC7D-7733AAB5D6C7}" type="datetime1">
              <a:rPr lang="es-ES" noProof="0" smtClean="0"/>
              <a:t>13/11/2019</a:t>
            </a:fld>
            <a:endParaRPr lang="es-E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rtl="0"/>
            <a:r>
              <a:rPr lang="es-ES" noProof="0"/>
              <a:t>Agregue un pie de página</a:t>
            </a:r>
            <a:endParaRPr lang="es-E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rtl="0"/>
            <a:fld id="{9E3FA76C-C565-46B6-8652-D75785E2521F}" type="slidenum">
              <a:rPr lang="es-ES" noProof="0" smtClean="0"/>
              <a:t>‹Nº›</a:t>
            </a:fld>
            <a:endParaRPr lang="es-ES" noProof="0" dirty="0"/>
          </a:p>
        </p:txBody>
      </p:sp>
      <p:pic>
        <p:nvPicPr>
          <p:cNvPr id="11" name="Imagen 10">
            <a:extLst>
              <a:ext uri="{FF2B5EF4-FFF2-40B4-BE49-F238E27FC236}">
                <a16:creationId xmlns:a16="http://schemas.microsoft.com/office/drawing/2014/main" id="{4D007FAF-8F8C-5348-AEE8-EC2F1BC5CA3F}"/>
              </a:ext>
            </a:extLst>
          </p:cNvPr>
          <p:cNvPicPr>
            <a:picLocks noChangeAspect="1"/>
          </p:cNvPicPr>
          <p:nvPr userDrawn="1"/>
        </p:nvPicPr>
        <p:blipFill>
          <a:blip r:embed="rId2"/>
          <a:stretch>
            <a:fillRect/>
          </a:stretch>
        </p:blipFill>
        <p:spPr>
          <a:xfrm>
            <a:off x="2139111" y="196551"/>
            <a:ext cx="2579778" cy="1385759"/>
          </a:xfrm>
          <a:prstGeom prst="rect">
            <a:avLst/>
          </a:prstGeom>
        </p:spPr>
      </p:pic>
      <p:pic>
        <p:nvPicPr>
          <p:cNvPr id="20" name="Imagen 19" descr="HD-ShadowLong.png">
            <a:extLst>
              <a:ext uri="{FF2B5EF4-FFF2-40B4-BE49-F238E27FC236}">
                <a16:creationId xmlns:a16="http://schemas.microsoft.com/office/drawing/2014/main" id="{4642586F-8D1B-A942-9865-F1FF2E5429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68" y="1835517"/>
            <a:ext cx="6271465" cy="194645"/>
          </a:xfrm>
          <a:prstGeom prst="rect">
            <a:avLst/>
          </a:prstGeom>
        </p:spPr>
      </p:pic>
      <p:sp>
        <p:nvSpPr>
          <p:cNvPr id="16" name="Rectangle 8">
            <a:extLst>
              <a:ext uri="{FF2B5EF4-FFF2-40B4-BE49-F238E27FC236}">
                <a16:creationId xmlns:a16="http://schemas.microsoft.com/office/drawing/2014/main" id="{AF2B3C41-423A-CA41-88E4-2CEC9441C195}"/>
              </a:ext>
            </a:extLst>
          </p:cNvPr>
          <p:cNvSpPr/>
          <p:nvPr userDrawn="1"/>
        </p:nvSpPr>
        <p:spPr>
          <a:xfrm>
            <a:off x="336069" y="1690038"/>
            <a:ext cx="1980000" cy="14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7" name="Rectangle 9">
            <a:extLst>
              <a:ext uri="{FF2B5EF4-FFF2-40B4-BE49-F238E27FC236}">
                <a16:creationId xmlns:a16="http://schemas.microsoft.com/office/drawing/2014/main" id="{CE95FD0E-A577-714B-BCE2-36D57587AF42}"/>
              </a:ext>
            </a:extLst>
          </p:cNvPr>
          <p:cNvSpPr/>
          <p:nvPr userDrawn="1"/>
        </p:nvSpPr>
        <p:spPr>
          <a:xfrm>
            <a:off x="4541931" y="1690038"/>
            <a:ext cx="1998000" cy="144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8" name="Rectangle 10">
            <a:extLst>
              <a:ext uri="{FF2B5EF4-FFF2-40B4-BE49-F238E27FC236}">
                <a16:creationId xmlns:a16="http://schemas.microsoft.com/office/drawing/2014/main" id="{B9F6B3F4-103F-EC48-9879-88725CBCA2F0}"/>
              </a:ext>
            </a:extLst>
          </p:cNvPr>
          <p:cNvSpPr/>
          <p:nvPr userDrawn="1"/>
        </p:nvSpPr>
        <p:spPr>
          <a:xfrm>
            <a:off x="2439000" y="1690040"/>
            <a:ext cx="1980000" cy="14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spTree>
    <p:extLst>
      <p:ext uri="{BB962C8B-B14F-4D97-AF65-F5344CB8AC3E}">
        <p14:creationId xmlns:p14="http://schemas.microsoft.com/office/powerpoint/2010/main" val="120042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ítulo y contenido múltiple">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4E106B9E-EBA8-4369-8705-FDBBA60DC72E}"/>
              </a:ext>
            </a:extLst>
          </p:cNvPr>
          <p:cNvSpPr>
            <a:spLocks noGrp="1"/>
          </p:cNvSpPr>
          <p:nvPr>
            <p:ph type="body" sz="quarter" idx="13"/>
          </p:nvPr>
        </p:nvSpPr>
        <p:spPr>
          <a:xfrm>
            <a:off x="1046559" y="2802468"/>
            <a:ext cx="2493788" cy="1098551"/>
          </a:xfrm>
        </p:spPr>
        <p:txBody>
          <a:bodyPr rtlCol="0" anchor="ctr" anchorCtr="0"/>
          <a:lstStyle>
            <a:lvl1pPr algn="l">
              <a:defRPr/>
            </a:lvl1pPr>
            <a:lvl2pPr algn="l">
              <a:defRPr/>
            </a:lvl2pPr>
            <a:lvl3pPr algn="l">
              <a:defRPr/>
            </a:lvl3pPr>
            <a:lvl4pPr algn="l">
              <a:defRPr/>
            </a:lvl4pPr>
            <a:lvl5pPr algn="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7" name="Rectángulo 16"/>
          <p:cNvSpPr/>
          <p:nvPr/>
        </p:nvSpPr>
        <p:spPr bwMode="ltGray">
          <a:xfrm>
            <a:off x="1" y="812800"/>
            <a:ext cx="5871269" cy="18242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4" name="Marcador de fecha 3"/>
          <p:cNvSpPr>
            <a:spLocks noGrp="1"/>
          </p:cNvSpPr>
          <p:nvPr>
            <p:ph type="dt" sz="half" idx="10"/>
          </p:nvPr>
        </p:nvSpPr>
        <p:spPr/>
        <p:txBody>
          <a:bodyPr rtlCol="0"/>
          <a:lstStyle/>
          <a:p>
            <a:pPr rtl="0"/>
            <a:fld id="{A190AEC2-9A7B-4901-8872-2AD12750DE83}" type="datetime1">
              <a:rPr lang="es-ES" noProof="0" smtClean="0"/>
              <a:t>13/11/2019</a:t>
            </a:fld>
            <a:endParaRPr lang="es-ES" noProof="0" dirty="0"/>
          </a:p>
        </p:txBody>
      </p:sp>
      <p:sp>
        <p:nvSpPr>
          <p:cNvPr id="5" name="Marcador de pie de página 4"/>
          <p:cNvSpPr>
            <a:spLocks noGrp="1"/>
          </p:cNvSpPr>
          <p:nvPr>
            <p:ph type="ftr" sz="quarter" idx="11"/>
          </p:nvPr>
        </p:nvSpPr>
        <p:spPr/>
        <p:txBody>
          <a:bodyPr rtlCol="0"/>
          <a:lstStyle/>
          <a:p>
            <a:pPr rtl="0"/>
            <a:r>
              <a:rPr lang="es-ES" noProof="0" dirty="0"/>
              <a:t>Agregar un pie de página</a:t>
            </a:r>
          </a:p>
        </p:txBody>
      </p:sp>
      <p:sp>
        <p:nvSpPr>
          <p:cNvPr id="6" name="Marcador de posición de número de diapositiva 5"/>
          <p:cNvSpPr>
            <a:spLocks noGrp="1"/>
          </p:cNvSpPr>
          <p:nvPr>
            <p:ph type="sldNum" sz="quarter" idx="12"/>
          </p:nvPr>
        </p:nvSpPr>
        <p:spPr/>
        <p:txBody>
          <a:bodyPr rtlCol="0"/>
          <a:lstStyle/>
          <a:p>
            <a:pPr rtl="0"/>
            <a:fld id="{9E3FA76C-C565-46B6-8652-D75785E2521F}" type="slidenum">
              <a:rPr lang="es-ES" noProof="0" smtClean="0"/>
              <a:t>‹Nº›</a:t>
            </a:fld>
            <a:endParaRPr lang="es-ES" noProof="0" dirty="0"/>
          </a:p>
        </p:txBody>
      </p:sp>
      <p:sp>
        <p:nvSpPr>
          <p:cNvPr id="24" name="Marcador de texto 7">
            <a:extLst>
              <a:ext uri="{FF2B5EF4-FFF2-40B4-BE49-F238E27FC236}">
                <a16:creationId xmlns:a16="http://schemas.microsoft.com/office/drawing/2014/main" id="{F099E8F9-E092-4E4C-AB87-FB2B4EC4D0AD}"/>
              </a:ext>
            </a:extLst>
          </p:cNvPr>
          <p:cNvSpPr>
            <a:spLocks noGrp="1"/>
          </p:cNvSpPr>
          <p:nvPr>
            <p:ph type="body" sz="quarter" idx="14"/>
          </p:nvPr>
        </p:nvSpPr>
        <p:spPr>
          <a:xfrm>
            <a:off x="1046559" y="4059501"/>
            <a:ext cx="2493788" cy="1098551"/>
          </a:xfrm>
        </p:spPr>
        <p:txBody>
          <a:bodyPr rtlCol="0" anchor="ctr" anchorCtr="0"/>
          <a:lstStyle>
            <a:lvl1pPr algn="l">
              <a:defRPr/>
            </a:lvl1pPr>
            <a:lvl2pPr algn="l">
              <a:defRPr/>
            </a:lvl2pPr>
            <a:lvl3pPr algn="l">
              <a:defRPr/>
            </a:lvl3pPr>
            <a:lvl4pPr algn="l">
              <a:defRPr/>
            </a:lvl4pPr>
            <a:lvl5pPr algn="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25" name="Marcador de texto 7">
            <a:extLst>
              <a:ext uri="{FF2B5EF4-FFF2-40B4-BE49-F238E27FC236}">
                <a16:creationId xmlns:a16="http://schemas.microsoft.com/office/drawing/2014/main" id="{782CF4FC-13E5-4A63-BCF2-3AF43B5F15B9}"/>
              </a:ext>
            </a:extLst>
          </p:cNvPr>
          <p:cNvSpPr>
            <a:spLocks noGrp="1"/>
          </p:cNvSpPr>
          <p:nvPr>
            <p:ph type="body" sz="quarter" idx="15"/>
          </p:nvPr>
        </p:nvSpPr>
        <p:spPr>
          <a:xfrm>
            <a:off x="1046559" y="5316533"/>
            <a:ext cx="2493788" cy="1098551"/>
          </a:xfrm>
        </p:spPr>
        <p:txBody>
          <a:bodyPr rtlCol="0" anchor="ctr" anchorCtr="0"/>
          <a:lstStyle>
            <a:lvl1pPr algn="l">
              <a:defRPr/>
            </a:lvl1pPr>
            <a:lvl2pPr algn="l">
              <a:defRPr/>
            </a:lvl2pPr>
            <a:lvl3pPr algn="l">
              <a:defRPr/>
            </a:lvl3pPr>
            <a:lvl4pPr algn="l">
              <a:defRPr/>
            </a:lvl4pPr>
            <a:lvl5pPr algn="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26" name="Marcador de texto 7">
            <a:extLst>
              <a:ext uri="{FF2B5EF4-FFF2-40B4-BE49-F238E27FC236}">
                <a16:creationId xmlns:a16="http://schemas.microsoft.com/office/drawing/2014/main" id="{8523C4DE-E0C6-4EE1-9145-DA7819174663}"/>
              </a:ext>
            </a:extLst>
          </p:cNvPr>
          <p:cNvSpPr>
            <a:spLocks noGrp="1"/>
          </p:cNvSpPr>
          <p:nvPr>
            <p:ph type="body" sz="quarter" idx="16"/>
          </p:nvPr>
        </p:nvSpPr>
        <p:spPr>
          <a:xfrm>
            <a:off x="1046559" y="6573563"/>
            <a:ext cx="2493788" cy="1098551"/>
          </a:xfrm>
        </p:spPr>
        <p:txBody>
          <a:bodyPr rtlCol="0" anchor="ctr" anchorCtr="0"/>
          <a:lstStyle>
            <a:lvl1pPr algn="l">
              <a:defRPr/>
            </a:lvl1pPr>
            <a:lvl2pPr algn="l">
              <a:defRPr/>
            </a:lvl2pPr>
            <a:lvl3pPr algn="l">
              <a:defRPr/>
            </a:lvl3pPr>
            <a:lvl4pPr algn="l">
              <a:defRPr/>
            </a:lvl4pPr>
            <a:lvl5pPr algn="l">
              <a:defRPr/>
            </a:lvl5pPr>
          </a:lstStyle>
          <a:p>
            <a:pPr lvl="0" rtl="0"/>
            <a:r>
              <a:rPr lang="es-ES" noProof="0"/>
              <a:t>Editar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grpSp>
        <p:nvGrpSpPr>
          <p:cNvPr id="14" name="Grupo 13">
            <a:extLst>
              <a:ext uri="{FF2B5EF4-FFF2-40B4-BE49-F238E27FC236}">
                <a16:creationId xmlns:a16="http://schemas.microsoft.com/office/drawing/2014/main" id="{F9E7C2F1-3489-9A4D-9A13-3A6CD935278B}"/>
              </a:ext>
            </a:extLst>
          </p:cNvPr>
          <p:cNvGrpSpPr/>
          <p:nvPr userDrawn="1"/>
        </p:nvGrpSpPr>
        <p:grpSpPr>
          <a:xfrm>
            <a:off x="0" y="240700"/>
            <a:ext cx="5788096" cy="66334"/>
            <a:chOff x="0" y="240700"/>
            <a:chExt cx="5788096" cy="66334"/>
          </a:xfrm>
        </p:grpSpPr>
        <p:sp>
          <p:nvSpPr>
            <p:cNvPr id="19" name="Rectangle 8">
              <a:extLst>
                <a:ext uri="{FF2B5EF4-FFF2-40B4-BE49-F238E27FC236}">
                  <a16:creationId xmlns:a16="http://schemas.microsoft.com/office/drawing/2014/main" id="{D55470C3-4B1D-F54C-99A1-24B50F8C5C81}"/>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20" name="Rectangle 9">
              <a:extLst>
                <a:ext uri="{FF2B5EF4-FFF2-40B4-BE49-F238E27FC236}">
                  <a16:creationId xmlns:a16="http://schemas.microsoft.com/office/drawing/2014/main" id="{326ED666-39A7-D445-970E-88267AF8A936}"/>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1" name="Rectangle 10">
              <a:extLst>
                <a:ext uri="{FF2B5EF4-FFF2-40B4-BE49-F238E27FC236}">
                  <a16:creationId xmlns:a16="http://schemas.microsoft.com/office/drawing/2014/main" id="{0F71120B-2F49-384E-8E63-94368A5B811C}"/>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22" name="CuadroTexto 21">
            <a:extLst>
              <a:ext uri="{FF2B5EF4-FFF2-40B4-BE49-F238E27FC236}">
                <a16:creationId xmlns:a16="http://schemas.microsoft.com/office/drawing/2014/main" id="{189BCB55-7112-1242-8E2B-C995486DCB5E}"/>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428370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894" y="1257057"/>
            <a:ext cx="5992314" cy="6554674"/>
          </a:xfrm>
        </p:spPr>
        <p:txBody>
          <a:bodyPr>
            <a:normAutofit/>
          </a:bodyPr>
          <a:lstStyle>
            <a:lvl1pPr>
              <a:defRPr sz="1100"/>
            </a:lvl1pPr>
            <a:lvl2pPr>
              <a:defRPr sz="1100"/>
            </a:lvl2pPr>
            <a:lvl3pPr>
              <a:defRPr sz="1100"/>
            </a:lvl3pPr>
            <a:lvl4pPr>
              <a:defRPr sz="1100"/>
            </a:lvl4pPr>
            <a:lvl5pPr>
              <a:defRPr sz="11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43FC1B72-4B86-4293-8B0C-FEE0B04CBEBE}" type="datetime1">
              <a:rPr lang="es-ES" noProof="0" smtClean="0"/>
              <a:t>13/11/2019</a:t>
            </a:fld>
            <a:endParaRPr lang="es-ES" noProof="0" dirty="0"/>
          </a:p>
        </p:txBody>
      </p:sp>
      <p:sp>
        <p:nvSpPr>
          <p:cNvPr id="5" name="Footer Placeholder 4"/>
          <p:cNvSpPr>
            <a:spLocks noGrp="1"/>
          </p:cNvSpPr>
          <p:nvPr>
            <p:ph type="ftr" sz="quarter" idx="11"/>
          </p:nvPr>
        </p:nvSpPr>
        <p:spPr/>
        <p:txBody>
          <a:bodyPr/>
          <a:lstStyle/>
          <a:p>
            <a:pPr rtl="0"/>
            <a:r>
              <a:rPr lang="es-ES" noProof="0"/>
              <a:t>Agregue un pie de página</a:t>
            </a:r>
            <a:endParaRPr lang="es-ES" noProof="0" dirty="0"/>
          </a:p>
        </p:txBody>
      </p:sp>
      <p:sp>
        <p:nvSpPr>
          <p:cNvPr id="16" name="Recortar y redondear rectángulo de esquina sencilla 15">
            <a:extLst>
              <a:ext uri="{FF2B5EF4-FFF2-40B4-BE49-F238E27FC236}">
                <a16:creationId xmlns:a16="http://schemas.microsoft.com/office/drawing/2014/main" id="{34C4B169-BC25-FA45-8033-CE0C8A9063F3}"/>
              </a:ext>
            </a:extLst>
          </p:cNvPr>
          <p:cNvSpPr/>
          <p:nvPr userDrawn="1"/>
        </p:nvSpPr>
        <p:spPr>
          <a:xfrm flipV="1">
            <a:off x="0" y="373711"/>
            <a:ext cx="5788096" cy="672765"/>
          </a:xfrm>
          <a:prstGeom prst="snipRoundRect">
            <a:avLst/>
          </a:prstGeom>
          <a:solidFill>
            <a:srgbClr val="D6C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Slide Number Placeholder 5"/>
          <p:cNvSpPr>
            <a:spLocks noGrp="1"/>
          </p:cNvSpPr>
          <p:nvPr>
            <p:ph type="sldNum" sz="quarter" idx="12"/>
          </p:nvPr>
        </p:nvSpPr>
        <p:spPr/>
        <p:txBody>
          <a:bodyPr/>
          <a:lstStyle/>
          <a:p>
            <a:pPr rtl="0"/>
            <a:fld id="{9E3FA76C-C565-46B6-8652-D75785E2521F}" type="slidenum">
              <a:rPr lang="es-ES" noProof="0" smtClean="0"/>
              <a:t>‹Nº›</a:t>
            </a:fld>
            <a:endParaRPr lang="es-ES" noProof="0" dirty="0"/>
          </a:p>
        </p:txBody>
      </p:sp>
      <p:grpSp>
        <p:nvGrpSpPr>
          <p:cNvPr id="15" name="Grupo 14">
            <a:extLst>
              <a:ext uri="{FF2B5EF4-FFF2-40B4-BE49-F238E27FC236}">
                <a16:creationId xmlns:a16="http://schemas.microsoft.com/office/drawing/2014/main" id="{53776A5F-B766-5F4F-B190-DD636B08BBCA}"/>
              </a:ext>
            </a:extLst>
          </p:cNvPr>
          <p:cNvGrpSpPr/>
          <p:nvPr userDrawn="1"/>
        </p:nvGrpSpPr>
        <p:grpSpPr>
          <a:xfrm>
            <a:off x="0" y="240700"/>
            <a:ext cx="5788096" cy="66334"/>
            <a:chOff x="0" y="240700"/>
            <a:chExt cx="5788096" cy="66334"/>
          </a:xfrm>
        </p:grpSpPr>
        <p:sp>
          <p:nvSpPr>
            <p:cNvPr id="10" name="Rectangle 8">
              <a:extLst>
                <a:ext uri="{FF2B5EF4-FFF2-40B4-BE49-F238E27FC236}">
                  <a16:creationId xmlns:a16="http://schemas.microsoft.com/office/drawing/2014/main" id="{290DCF2B-5312-B048-B802-D2109AFAB901}"/>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1" name="Rectangle 9">
              <a:extLst>
                <a:ext uri="{FF2B5EF4-FFF2-40B4-BE49-F238E27FC236}">
                  <a16:creationId xmlns:a16="http://schemas.microsoft.com/office/drawing/2014/main" id="{701670AB-E592-6541-95F1-B6E851EC10AA}"/>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2" name="Rectangle 10">
              <a:extLst>
                <a:ext uri="{FF2B5EF4-FFF2-40B4-BE49-F238E27FC236}">
                  <a16:creationId xmlns:a16="http://schemas.microsoft.com/office/drawing/2014/main" id="{08477F9E-2D35-5344-BCFA-FB322FF3E017}"/>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13" name="Marcador de texto 12">
            <a:extLst>
              <a:ext uri="{FF2B5EF4-FFF2-40B4-BE49-F238E27FC236}">
                <a16:creationId xmlns:a16="http://schemas.microsoft.com/office/drawing/2014/main" id="{19146427-E5E3-814B-8472-37D2E6B20515}"/>
              </a:ext>
            </a:extLst>
          </p:cNvPr>
          <p:cNvSpPr>
            <a:spLocks noGrp="1"/>
          </p:cNvSpPr>
          <p:nvPr>
            <p:ph type="body" sz="quarter" idx="13" hasCustomPrompt="1"/>
          </p:nvPr>
        </p:nvSpPr>
        <p:spPr>
          <a:xfrm>
            <a:off x="306342" y="454451"/>
            <a:ext cx="5343525" cy="517594"/>
          </a:xfrm>
        </p:spPr>
        <p:txBody>
          <a:bodyPr>
            <a:noAutofit/>
          </a:bodyPr>
          <a:lstStyle>
            <a:lvl1pPr marL="0" indent="0">
              <a:buNone/>
              <a:defRPr sz="1400" b="1" i="0">
                <a:solidFill>
                  <a:srgbClr val="942D0B"/>
                </a:solidFill>
                <a:latin typeface="Montserrat" pitchFamily="2" charset="77"/>
              </a:defRPr>
            </a:lvl1pPr>
          </a:lstStyle>
          <a:p>
            <a:r>
              <a:rPr lang="es-ES" dirty="0"/>
              <a:t>EDITAR LOS ESTILOS DE TEXTO DEL PATRÓN
SEGUNDO NIVEL
TERCER NIVEL
CUARTO NIVEL
QUINTO NIVEL</a:t>
            </a:r>
            <a:endParaRPr lang="es-ES_tradnl" dirty="0"/>
          </a:p>
        </p:txBody>
      </p:sp>
      <p:sp>
        <p:nvSpPr>
          <p:cNvPr id="17" name="CuadroTexto 16">
            <a:extLst>
              <a:ext uri="{FF2B5EF4-FFF2-40B4-BE49-F238E27FC236}">
                <a16:creationId xmlns:a16="http://schemas.microsoft.com/office/drawing/2014/main" id="{3992F8DA-6B81-9D4C-A863-9B7EDF833CD9}"/>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3168305032"/>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35895" y="4048764"/>
            <a:ext cx="5992313" cy="2006459"/>
          </a:xfrm>
        </p:spPr>
        <p:txBody>
          <a:bodyPr anchor="b">
            <a:normAutofit/>
          </a:bodyPr>
          <a:lstStyle>
            <a:lvl1pPr algn="l">
              <a:defRPr sz="2700" b="0" cap="all">
                <a:solidFill>
                  <a:schemeClr val="accent1"/>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35895" y="6055223"/>
            <a:ext cx="5992313" cy="800741"/>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rtl="0"/>
            <a:fld id="{266048DE-B597-4968-9187-D89E24C24569}" type="datetime1">
              <a:rPr lang="es-ES" noProof="0" smtClean="0"/>
              <a:t>13/11/2019</a:t>
            </a:fld>
            <a:endParaRPr lang="es-E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rtl="0"/>
            <a:r>
              <a:rPr lang="es-ES" noProof="0"/>
              <a:t>Agregar un pie de página</a:t>
            </a:r>
            <a:endParaRPr lang="es-E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rtl="0"/>
            <a:fld id="{9E3FA76C-C565-46B6-8652-D75785E2521F}" type="slidenum">
              <a:rPr lang="es-ES" noProof="0" smtClean="0"/>
              <a:t>‹Nº›</a:t>
            </a:fld>
            <a:endParaRPr lang="es-ES" noProof="0" dirty="0"/>
          </a:p>
        </p:txBody>
      </p:sp>
      <p:grpSp>
        <p:nvGrpSpPr>
          <p:cNvPr id="9" name="Grupo 8">
            <a:extLst>
              <a:ext uri="{FF2B5EF4-FFF2-40B4-BE49-F238E27FC236}">
                <a16:creationId xmlns:a16="http://schemas.microsoft.com/office/drawing/2014/main" id="{A05FF6E5-26F9-FD4F-8949-349D619C4D34}"/>
              </a:ext>
            </a:extLst>
          </p:cNvPr>
          <p:cNvGrpSpPr/>
          <p:nvPr userDrawn="1"/>
        </p:nvGrpSpPr>
        <p:grpSpPr>
          <a:xfrm>
            <a:off x="0" y="240700"/>
            <a:ext cx="5788096" cy="66334"/>
            <a:chOff x="0" y="240700"/>
            <a:chExt cx="5788096" cy="66334"/>
          </a:xfrm>
        </p:grpSpPr>
        <p:sp>
          <p:nvSpPr>
            <p:cNvPr id="12" name="Rectangle 8">
              <a:extLst>
                <a:ext uri="{FF2B5EF4-FFF2-40B4-BE49-F238E27FC236}">
                  <a16:creationId xmlns:a16="http://schemas.microsoft.com/office/drawing/2014/main" id="{DC9F9ED6-D892-0D4E-A66A-F70F93DB990A}"/>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3" name="Rectangle 9">
              <a:extLst>
                <a:ext uri="{FF2B5EF4-FFF2-40B4-BE49-F238E27FC236}">
                  <a16:creationId xmlns:a16="http://schemas.microsoft.com/office/drawing/2014/main" id="{109C87CD-9409-B144-8891-9C08E939EDB4}"/>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4" name="Rectangle 10">
              <a:extLst>
                <a:ext uri="{FF2B5EF4-FFF2-40B4-BE49-F238E27FC236}">
                  <a16:creationId xmlns:a16="http://schemas.microsoft.com/office/drawing/2014/main" id="{D456A84A-BCE7-0842-A144-324B91000321}"/>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15" name="Recortar y redondear rectángulo de esquina sencilla 14">
            <a:extLst>
              <a:ext uri="{FF2B5EF4-FFF2-40B4-BE49-F238E27FC236}">
                <a16:creationId xmlns:a16="http://schemas.microsoft.com/office/drawing/2014/main" id="{6AB8EF35-8836-464C-93E4-7921DAD4E113}"/>
              </a:ext>
            </a:extLst>
          </p:cNvPr>
          <p:cNvSpPr/>
          <p:nvPr userDrawn="1"/>
        </p:nvSpPr>
        <p:spPr>
          <a:xfrm flipV="1">
            <a:off x="0" y="373711"/>
            <a:ext cx="5788096" cy="672765"/>
          </a:xfrm>
          <a:prstGeom prst="snipRoundRect">
            <a:avLst/>
          </a:prstGeom>
          <a:solidFill>
            <a:srgbClr val="D6C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CuadroTexto 15">
            <a:extLst>
              <a:ext uri="{FF2B5EF4-FFF2-40B4-BE49-F238E27FC236}">
                <a16:creationId xmlns:a16="http://schemas.microsoft.com/office/drawing/2014/main" id="{37C5E343-21F7-C244-829C-DCE84BBA670C}"/>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2186501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CF4C1E5-2082-4065-8355-98D83CF567D7}" type="datetime1">
              <a:rPr lang="es-ES" noProof="0" smtClean="0"/>
              <a:t>13/11/2019</a:t>
            </a:fld>
            <a:endParaRPr lang="es-ES" noProof="0" dirty="0"/>
          </a:p>
        </p:txBody>
      </p:sp>
      <p:sp>
        <p:nvSpPr>
          <p:cNvPr id="3" name="Footer Placeholder 2"/>
          <p:cNvSpPr>
            <a:spLocks noGrp="1"/>
          </p:cNvSpPr>
          <p:nvPr>
            <p:ph type="ftr" sz="quarter" idx="11"/>
          </p:nvPr>
        </p:nvSpPr>
        <p:spPr/>
        <p:txBody>
          <a:bodyPr/>
          <a:lstStyle/>
          <a:p>
            <a:pPr rtl="0"/>
            <a:r>
              <a:rPr lang="es-ES" noProof="0"/>
              <a:t>Agregue un pie de página</a:t>
            </a:r>
            <a:endParaRPr lang="es-ES" noProof="0" dirty="0"/>
          </a:p>
        </p:txBody>
      </p:sp>
      <p:sp>
        <p:nvSpPr>
          <p:cNvPr id="4" name="Slide Number Placeholder 3"/>
          <p:cNvSpPr>
            <a:spLocks noGrp="1"/>
          </p:cNvSpPr>
          <p:nvPr>
            <p:ph type="sldNum" sz="quarter" idx="12"/>
          </p:nvPr>
        </p:nvSpPr>
        <p:spPr/>
        <p:txBody>
          <a:bodyPr/>
          <a:lstStyle/>
          <a:p>
            <a:pPr rtl="0"/>
            <a:fld id="{9E3FA76C-C565-46B6-8652-D75785E2521F}" type="slidenum">
              <a:rPr lang="es-ES" noProof="0" smtClean="0"/>
              <a:t>‹Nº›</a:t>
            </a:fld>
            <a:endParaRPr lang="es-ES" noProof="0" dirty="0"/>
          </a:p>
        </p:txBody>
      </p:sp>
      <p:grpSp>
        <p:nvGrpSpPr>
          <p:cNvPr id="5" name="Grupo 4">
            <a:extLst>
              <a:ext uri="{FF2B5EF4-FFF2-40B4-BE49-F238E27FC236}">
                <a16:creationId xmlns:a16="http://schemas.microsoft.com/office/drawing/2014/main" id="{5E72E97B-086C-1D45-BDDA-F7539951075C}"/>
              </a:ext>
            </a:extLst>
          </p:cNvPr>
          <p:cNvGrpSpPr/>
          <p:nvPr userDrawn="1"/>
        </p:nvGrpSpPr>
        <p:grpSpPr>
          <a:xfrm>
            <a:off x="0" y="240700"/>
            <a:ext cx="5788096" cy="66334"/>
            <a:chOff x="0" y="240700"/>
            <a:chExt cx="5788096" cy="66334"/>
          </a:xfrm>
        </p:grpSpPr>
        <p:sp>
          <p:nvSpPr>
            <p:cNvPr id="6" name="Rectangle 8">
              <a:extLst>
                <a:ext uri="{FF2B5EF4-FFF2-40B4-BE49-F238E27FC236}">
                  <a16:creationId xmlns:a16="http://schemas.microsoft.com/office/drawing/2014/main" id="{5C11A211-05DB-F545-AE77-EE7570322D96}"/>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7" name="Rectangle 9">
              <a:extLst>
                <a:ext uri="{FF2B5EF4-FFF2-40B4-BE49-F238E27FC236}">
                  <a16:creationId xmlns:a16="http://schemas.microsoft.com/office/drawing/2014/main" id="{FEE4FD2A-51B9-624C-95EA-BBC12C9B9D22}"/>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8" name="Rectangle 10">
              <a:extLst>
                <a:ext uri="{FF2B5EF4-FFF2-40B4-BE49-F238E27FC236}">
                  <a16:creationId xmlns:a16="http://schemas.microsoft.com/office/drawing/2014/main" id="{C9C0B7A7-327E-F84F-81C4-732B7E4D05B9}"/>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9" name="Recortar y redondear rectángulo de esquina sencilla 8">
            <a:extLst>
              <a:ext uri="{FF2B5EF4-FFF2-40B4-BE49-F238E27FC236}">
                <a16:creationId xmlns:a16="http://schemas.microsoft.com/office/drawing/2014/main" id="{0EF4039A-8D15-E448-AC14-9C1C430F815E}"/>
              </a:ext>
            </a:extLst>
          </p:cNvPr>
          <p:cNvSpPr/>
          <p:nvPr userDrawn="1"/>
        </p:nvSpPr>
        <p:spPr>
          <a:xfrm flipV="1">
            <a:off x="0" y="373711"/>
            <a:ext cx="5788096" cy="672765"/>
          </a:xfrm>
          <a:prstGeom prst="snipRoundRect">
            <a:avLst/>
          </a:prstGeom>
          <a:solidFill>
            <a:srgbClr val="D6C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96073D56-95D6-CC47-9FB2-150A9E1652B3}"/>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203531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CF4C1E5-2082-4065-8355-98D83CF567D7}" type="datetime1">
              <a:rPr lang="es-ES" noProof="0" smtClean="0"/>
              <a:t>13/11/2019</a:t>
            </a:fld>
            <a:endParaRPr lang="es-ES" noProof="0" dirty="0"/>
          </a:p>
        </p:txBody>
      </p:sp>
      <p:sp>
        <p:nvSpPr>
          <p:cNvPr id="3" name="Footer Placeholder 2"/>
          <p:cNvSpPr>
            <a:spLocks noGrp="1"/>
          </p:cNvSpPr>
          <p:nvPr>
            <p:ph type="ftr" sz="quarter" idx="11"/>
          </p:nvPr>
        </p:nvSpPr>
        <p:spPr/>
        <p:txBody>
          <a:bodyPr/>
          <a:lstStyle/>
          <a:p>
            <a:pPr rtl="0"/>
            <a:r>
              <a:rPr lang="es-ES" noProof="0"/>
              <a:t>Agregue un pie de página</a:t>
            </a:r>
            <a:endParaRPr lang="es-ES" noProof="0" dirty="0"/>
          </a:p>
        </p:txBody>
      </p:sp>
      <p:sp>
        <p:nvSpPr>
          <p:cNvPr id="4" name="Slide Number Placeholder 3"/>
          <p:cNvSpPr>
            <a:spLocks noGrp="1"/>
          </p:cNvSpPr>
          <p:nvPr>
            <p:ph type="sldNum" sz="quarter" idx="12"/>
          </p:nvPr>
        </p:nvSpPr>
        <p:spPr/>
        <p:txBody>
          <a:bodyPr/>
          <a:lstStyle/>
          <a:p>
            <a:pPr rtl="0"/>
            <a:fld id="{9E3FA76C-C565-46B6-8652-D75785E2521F}" type="slidenum">
              <a:rPr lang="es-ES" noProof="0" smtClean="0"/>
              <a:t>‹Nº›</a:t>
            </a:fld>
            <a:endParaRPr lang="es-ES" noProof="0" dirty="0"/>
          </a:p>
        </p:txBody>
      </p:sp>
      <p:sp>
        <p:nvSpPr>
          <p:cNvPr id="9" name="CuadroTexto 8">
            <a:extLst>
              <a:ext uri="{FF2B5EF4-FFF2-40B4-BE49-F238E27FC236}">
                <a16:creationId xmlns:a16="http://schemas.microsoft.com/office/drawing/2014/main" id="{8D42ED8F-F60E-3F4D-806B-89607423E842}"/>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197944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CF4C1E5-2082-4065-8355-98D83CF567D7}" type="datetime1">
              <a:rPr lang="es-ES" noProof="0" smtClean="0"/>
              <a:t>13/11/2019</a:t>
            </a:fld>
            <a:endParaRPr lang="es-ES" noProof="0" dirty="0"/>
          </a:p>
        </p:txBody>
      </p:sp>
      <p:sp>
        <p:nvSpPr>
          <p:cNvPr id="3" name="Footer Placeholder 2"/>
          <p:cNvSpPr>
            <a:spLocks noGrp="1"/>
          </p:cNvSpPr>
          <p:nvPr>
            <p:ph type="ftr" sz="quarter" idx="11"/>
          </p:nvPr>
        </p:nvSpPr>
        <p:spPr/>
        <p:txBody>
          <a:bodyPr/>
          <a:lstStyle/>
          <a:p>
            <a:pPr rtl="0"/>
            <a:r>
              <a:rPr lang="es-ES" noProof="0"/>
              <a:t>Agregue un pie de página</a:t>
            </a:r>
            <a:endParaRPr lang="es-ES" noProof="0" dirty="0"/>
          </a:p>
        </p:txBody>
      </p:sp>
      <p:sp>
        <p:nvSpPr>
          <p:cNvPr id="4" name="Slide Number Placeholder 3"/>
          <p:cNvSpPr>
            <a:spLocks noGrp="1"/>
          </p:cNvSpPr>
          <p:nvPr>
            <p:ph type="sldNum" sz="quarter" idx="12"/>
          </p:nvPr>
        </p:nvSpPr>
        <p:spPr/>
        <p:txBody>
          <a:bodyPr/>
          <a:lstStyle/>
          <a:p>
            <a:pPr rtl="0"/>
            <a:fld id="{9E3FA76C-C565-46B6-8652-D75785E2521F}" type="slidenum">
              <a:rPr lang="es-ES" noProof="0" smtClean="0"/>
              <a:t>‹Nº›</a:t>
            </a:fld>
            <a:endParaRPr lang="es-ES" noProof="0" dirty="0"/>
          </a:p>
        </p:txBody>
      </p:sp>
      <p:sp>
        <p:nvSpPr>
          <p:cNvPr id="5" name="Rectángulo 4">
            <a:extLst>
              <a:ext uri="{FF2B5EF4-FFF2-40B4-BE49-F238E27FC236}">
                <a16:creationId xmlns:a16="http://schemas.microsoft.com/office/drawing/2014/main" id="{4D6801A7-BC31-DF49-97B1-E50058356A28}"/>
              </a:ext>
            </a:extLst>
          </p:cNvPr>
          <p:cNvSpPr/>
          <p:nvPr userDrawn="1"/>
        </p:nvSpPr>
        <p:spPr>
          <a:xfrm>
            <a:off x="0" y="6718852"/>
            <a:ext cx="6858000" cy="2425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6" name="Grupo 5">
            <a:extLst>
              <a:ext uri="{FF2B5EF4-FFF2-40B4-BE49-F238E27FC236}">
                <a16:creationId xmlns:a16="http://schemas.microsoft.com/office/drawing/2014/main" id="{E82528DC-C603-594E-90F8-D4ED0552EFA0}"/>
              </a:ext>
            </a:extLst>
          </p:cNvPr>
          <p:cNvGrpSpPr/>
          <p:nvPr userDrawn="1"/>
        </p:nvGrpSpPr>
        <p:grpSpPr>
          <a:xfrm>
            <a:off x="0" y="240700"/>
            <a:ext cx="5788096" cy="66334"/>
            <a:chOff x="0" y="240700"/>
            <a:chExt cx="5788096" cy="66334"/>
          </a:xfrm>
        </p:grpSpPr>
        <p:sp>
          <p:nvSpPr>
            <p:cNvPr id="7" name="Rectangle 8">
              <a:extLst>
                <a:ext uri="{FF2B5EF4-FFF2-40B4-BE49-F238E27FC236}">
                  <a16:creationId xmlns:a16="http://schemas.microsoft.com/office/drawing/2014/main" id="{7A3E0E48-0FCA-E049-A32F-3E329F701B73}"/>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8" name="Rectangle 9">
              <a:extLst>
                <a:ext uri="{FF2B5EF4-FFF2-40B4-BE49-F238E27FC236}">
                  <a16:creationId xmlns:a16="http://schemas.microsoft.com/office/drawing/2014/main" id="{DBD3648A-6574-524C-AFDF-E017259514FD}"/>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9" name="Rectangle 10">
              <a:extLst>
                <a:ext uri="{FF2B5EF4-FFF2-40B4-BE49-F238E27FC236}">
                  <a16:creationId xmlns:a16="http://schemas.microsoft.com/office/drawing/2014/main" id="{3EBACE1E-10D6-684C-BE2D-F8C5BE144BBF}"/>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Tree>
    <p:extLst>
      <p:ext uri="{BB962C8B-B14F-4D97-AF65-F5344CB8AC3E}">
        <p14:creationId xmlns:p14="http://schemas.microsoft.com/office/powerpoint/2010/main" val="50544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36014" y="7016395"/>
            <a:ext cx="2652469" cy="919352"/>
          </a:xfrm>
        </p:spPr>
        <p:txBody>
          <a:bodyPr anchor="ctr"/>
          <a:lstStyle>
            <a:lvl1pPr algn="l">
              <a:defRPr sz="1500" b="0">
                <a:solidFill>
                  <a:schemeClr val="accent1">
                    <a:lumMod val="75000"/>
                    <a:lumOff val="25000"/>
                  </a:schemeClr>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34799" y="801600"/>
            <a:ext cx="6180300" cy="56064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29213" y="7016394"/>
            <a:ext cx="3198995" cy="919353"/>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rtl="0"/>
            <a:fld id="{816074A6-A6C7-4061-BD2B-4D937C891401}" type="datetime1">
              <a:rPr lang="es-ES" noProof="0" smtClean="0"/>
              <a:t>13/11/2019</a:t>
            </a:fld>
            <a:endParaRPr lang="es-ES" noProof="0"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rtl="0"/>
            <a:r>
              <a:rPr lang="es-ES" noProof="0"/>
              <a:t>Agregue un pie de página</a:t>
            </a:r>
            <a:endParaRPr lang="es-ES" noProof="0"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rtl="0"/>
            <a:fld id="{9E3FA76C-C565-46B6-8652-D75785E2521F}" type="slidenum">
              <a:rPr lang="es-ES" noProof="0" smtClean="0"/>
              <a:t>‹Nº›</a:t>
            </a:fld>
            <a:endParaRPr lang="es-ES" noProof="0" dirty="0"/>
          </a:p>
        </p:txBody>
      </p:sp>
      <p:grpSp>
        <p:nvGrpSpPr>
          <p:cNvPr id="10" name="Grupo 9">
            <a:extLst>
              <a:ext uri="{FF2B5EF4-FFF2-40B4-BE49-F238E27FC236}">
                <a16:creationId xmlns:a16="http://schemas.microsoft.com/office/drawing/2014/main" id="{37AE8086-C95E-3E43-A352-4052D309A7A5}"/>
              </a:ext>
            </a:extLst>
          </p:cNvPr>
          <p:cNvGrpSpPr/>
          <p:nvPr userDrawn="1"/>
        </p:nvGrpSpPr>
        <p:grpSpPr>
          <a:xfrm>
            <a:off x="0" y="240700"/>
            <a:ext cx="5788096" cy="66334"/>
            <a:chOff x="0" y="240700"/>
            <a:chExt cx="5788096" cy="66334"/>
          </a:xfrm>
        </p:grpSpPr>
        <p:sp>
          <p:nvSpPr>
            <p:cNvPr id="11" name="Rectangle 8">
              <a:extLst>
                <a:ext uri="{FF2B5EF4-FFF2-40B4-BE49-F238E27FC236}">
                  <a16:creationId xmlns:a16="http://schemas.microsoft.com/office/drawing/2014/main" id="{FB5F8205-7223-0E4A-9E65-C90DAA5AD9C3}"/>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2" name="Rectangle 9">
              <a:extLst>
                <a:ext uri="{FF2B5EF4-FFF2-40B4-BE49-F238E27FC236}">
                  <a16:creationId xmlns:a16="http://schemas.microsoft.com/office/drawing/2014/main" id="{09E61DEF-922A-B842-A9B6-DDE49E78FC4D}"/>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3" name="Rectangle 10">
              <a:extLst>
                <a:ext uri="{FF2B5EF4-FFF2-40B4-BE49-F238E27FC236}">
                  <a16:creationId xmlns:a16="http://schemas.microsoft.com/office/drawing/2014/main" id="{8BE04235-6F26-8241-AF96-855AFE6A5ECC}"/>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14" name="CuadroTexto 13">
            <a:extLst>
              <a:ext uri="{FF2B5EF4-FFF2-40B4-BE49-F238E27FC236}">
                <a16:creationId xmlns:a16="http://schemas.microsoft.com/office/drawing/2014/main" id="{C2735AB5-19C0-554F-8B4B-2272A8D61FE2}"/>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198371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35894" y="6257852"/>
            <a:ext cx="5992314" cy="755651"/>
          </a:xfrm>
        </p:spPr>
        <p:txBody>
          <a:bodyPr anchor="b">
            <a:normAutofit/>
          </a:bodyPr>
          <a:lstStyle>
            <a:lvl1pPr algn="l">
              <a:defRPr sz="1800" b="0">
                <a:solidFill>
                  <a:schemeClr val="accent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36070" y="799633"/>
            <a:ext cx="6179030" cy="4743003"/>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35894" y="7013502"/>
            <a:ext cx="5992314" cy="79822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pPr rtl="0"/>
            <a:fld id="{43FC1B72-4B86-4293-8B0C-FEE0B04CBEBE}" type="datetime1">
              <a:rPr lang="es-ES" noProof="0" smtClean="0"/>
              <a:t>13/11/2019</a:t>
            </a:fld>
            <a:endParaRPr lang="es-ES" noProof="0" dirty="0"/>
          </a:p>
        </p:txBody>
      </p:sp>
      <p:sp>
        <p:nvSpPr>
          <p:cNvPr id="6" name="Footer Placeholder 5"/>
          <p:cNvSpPr>
            <a:spLocks noGrp="1"/>
          </p:cNvSpPr>
          <p:nvPr>
            <p:ph type="ftr" sz="quarter" idx="11"/>
          </p:nvPr>
        </p:nvSpPr>
        <p:spPr/>
        <p:txBody>
          <a:bodyPr/>
          <a:lstStyle/>
          <a:p>
            <a:pPr rtl="0"/>
            <a:r>
              <a:rPr lang="es-ES" noProof="0"/>
              <a:t>Agregue un pie de página</a:t>
            </a:r>
            <a:endParaRPr lang="es-ES" noProof="0" dirty="0"/>
          </a:p>
        </p:txBody>
      </p:sp>
      <p:sp>
        <p:nvSpPr>
          <p:cNvPr id="7" name="Slide Number Placeholder 6"/>
          <p:cNvSpPr>
            <a:spLocks noGrp="1"/>
          </p:cNvSpPr>
          <p:nvPr>
            <p:ph type="sldNum" sz="quarter" idx="12"/>
          </p:nvPr>
        </p:nvSpPr>
        <p:spPr/>
        <p:txBody>
          <a:bodyPr/>
          <a:lstStyle/>
          <a:p>
            <a:pPr rtl="0"/>
            <a:fld id="{9E3FA76C-C565-46B6-8652-D75785E2521F}" type="slidenum">
              <a:rPr lang="es-ES" noProof="0" smtClean="0"/>
              <a:t>‹Nº›</a:t>
            </a:fld>
            <a:endParaRPr lang="es-ES" noProof="0" dirty="0"/>
          </a:p>
        </p:txBody>
      </p:sp>
      <p:grpSp>
        <p:nvGrpSpPr>
          <p:cNvPr id="8" name="Grupo 7">
            <a:extLst>
              <a:ext uri="{FF2B5EF4-FFF2-40B4-BE49-F238E27FC236}">
                <a16:creationId xmlns:a16="http://schemas.microsoft.com/office/drawing/2014/main" id="{AB949013-1EB5-CB44-AD6C-5F53BF96CFD9}"/>
              </a:ext>
            </a:extLst>
          </p:cNvPr>
          <p:cNvGrpSpPr/>
          <p:nvPr userDrawn="1"/>
        </p:nvGrpSpPr>
        <p:grpSpPr>
          <a:xfrm>
            <a:off x="0" y="240700"/>
            <a:ext cx="5788096" cy="66334"/>
            <a:chOff x="0" y="240700"/>
            <a:chExt cx="5788096" cy="66334"/>
          </a:xfrm>
        </p:grpSpPr>
        <p:sp>
          <p:nvSpPr>
            <p:cNvPr id="9" name="Rectangle 8">
              <a:extLst>
                <a:ext uri="{FF2B5EF4-FFF2-40B4-BE49-F238E27FC236}">
                  <a16:creationId xmlns:a16="http://schemas.microsoft.com/office/drawing/2014/main" id="{57B25804-6911-D34F-B18C-0E09FD3FB5E3}"/>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0" name="Rectangle 9">
              <a:extLst>
                <a:ext uri="{FF2B5EF4-FFF2-40B4-BE49-F238E27FC236}">
                  <a16:creationId xmlns:a16="http://schemas.microsoft.com/office/drawing/2014/main" id="{FF8C31E9-E64A-5245-816A-FCD0E7E6C66A}"/>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Rectangle 10">
              <a:extLst>
                <a:ext uri="{FF2B5EF4-FFF2-40B4-BE49-F238E27FC236}">
                  <a16:creationId xmlns:a16="http://schemas.microsoft.com/office/drawing/2014/main" id="{159CE36A-6517-8E4A-9376-704F3BDF4691}"/>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12" name="CuadroTexto 11">
            <a:extLst>
              <a:ext uri="{FF2B5EF4-FFF2-40B4-BE49-F238E27FC236}">
                <a16:creationId xmlns:a16="http://schemas.microsoft.com/office/drawing/2014/main" id="{F5238898-A004-DF45-BC08-378840D946F2}"/>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42739604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n panorámica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04837"/>
            <a:ext cx="5871269" cy="428219"/>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527" y="7906163"/>
            <a:ext cx="901686" cy="192360"/>
          </a:xfrm>
          <a:prstGeom prst="rect">
            <a:avLst/>
          </a:prstGeom>
        </p:spPr>
      </p:pic>
      <p:sp>
        <p:nvSpPr>
          <p:cNvPr id="10" name="Rectángulo 9"/>
          <p:cNvSpPr/>
          <p:nvPr/>
        </p:nvSpPr>
        <p:spPr bwMode="ltGray">
          <a:xfrm>
            <a:off x="1" y="6090651"/>
            <a:ext cx="5871269" cy="18242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5954528" y="6090651"/>
            <a:ext cx="901686" cy="1824264"/>
          </a:xfrm>
          <a:prstGeom prst="rect">
            <a:avLst/>
          </a:prstGeom>
          <a:ln/>
        </p:spPr>
        <p:style>
          <a:lnRef idx="0">
            <a:schemeClr val="accent4"/>
          </a:lnRef>
          <a:fillRef idx="3">
            <a:schemeClr val="accent4"/>
          </a:fillRef>
          <a:effectRef idx="3">
            <a:schemeClr val="accent4"/>
          </a:effectRef>
          <a:fontRef idx="minor">
            <a:schemeClr val="lt1"/>
          </a:fontRef>
        </p:style>
      </p:sp>
      <p:sp>
        <p:nvSpPr>
          <p:cNvPr id="2" name="Título 1"/>
          <p:cNvSpPr>
            <a:spLocks noGrp="1"/>
          </p:cNvSpPr>
          <p:nvPr>
            <p:ph type="title"/>
          </p:nvPr>
        </p:nvSpPr>
        <p:spPr>
          <a:xfrm>
            <a:off x="382681" y="6282155"/>
            <a:ext cx="5407796" cy="1453976"/>
          </a:xfrm>
        </p:spPr>
        <p:txBody>
          <a:bodyPr rtlCol="0" anchor="ctr" anchorCtr="0">
            <a:normAutofit/>
          </a:bodyPr>
          <a:lstStyle>
            <a:lvl1pPr>
              <a:defRPr sz="1350"/>
            </a:lvl1pPr>
          </a:lstStyle>
          <a:p>
            <a:pPr rtl="0"/>
            <a:r>
              <a:rPr lang="es-ES" noProof="0"/>
              <a:t>Haga clic para modificar el estilo de título del patrón</a:t>
            </a:r>
            <a:endParaRPr lang="es-ES" noProof="0" dirty="0"/>
          </a:p>
        </p:txBody>
      </p:sp>
      <p:sp>
        <p:nvSpPr>
          <p:cNvPr id="5" name="Marcador de fecha 4"/>
          <p:cNvSpPr>
            <a:spLocks noGrp="1"/>
          </p:cNvSpPr>
          <p:nvPr>
            <p:ph type="dt" sz="half" idx="10"/>
          </p:nvPr>
        </p:nvSpPr>
        <p:spPr/>
        <p:txBody>
          <a:bodyPr rtlCol="0"/>
          <a:lstStyle/>
          <a:p>
            <a:pPr rtl="0"/>
            <a:fld id="{D36E5772-A878-4BEC-B480-C8A8B58445B8}" type="datetime1">
              <a:rPr lang="es-ES" noProof="0" smtClean="0"/>
              <a:t>13/11/2019</a:t>
            </a:fld>
            <a:endParaRPr lang="es-ES" noProof="0" dirty="0"/>
          </a:p>
        </p:txBody>
      </p:sp>
      <p:sp>
        <p:nvSpPr>
          <p:cNvPr id="6" name="Marcador de pie de página 5"/>
          <p:cNvSpPr>
            <a:spLocks noGrp="1"/>
          </p:cNvSpPr>
          <p:nvPr>
            <p:ph type="ftr" sz="quarter" idx="11"/>
          </p:nvPr>
        </p:nvSpPr>
        <p:spPr/>
        <p:txBody>
          <a:bodyPr rtlCol="0"/>
          <a:lstStyle/>
          <a:p>
            <a:pPr rtl="0"/>
            <a:r>
              <a:rPr lang="es-ES" noProof="0" dirty="0"/>
              <a:t>Agregue un pie de página</a:t>
            </a:r>
          </a:p>
        </p:txBody>
      </p:sp>
      <p:sp>
        <p:nvSpPr>
          <p:cNvPr id="7" name="Marcador de posición de número de diapositiva 6"/>
          <p:cNvSpPr>
            <a:spLocks noGrp="1"/>
          </p:cNvSpPr>
          <p:nvPr>
            <p:ph type="sldNum" sz="quarter" idx="12"/>
          </p:nvPr>
        </p:nvSpPr>
        <p:spPr>
          <a:xfrm>
            <a:off x="6035319" y="6281748"/>
            <a:ext cx="649210" cy="1454385"/>
          </a:xfrm>
        </p:spPr>
        <p:txBody>
          <a:bodyPr rtlCol="0"/>
          <a:lstStyle/>
          <a:p>
            <a:pPr rtl="0"/>
            <a:fld id="{9E3FA76C-C565-46B6-8652-D75785E2521F}" type="slidenum">
              <a:rPr lang="es-ES" noProof="0" smtClean="0"/>
              <a:t>‹Nº›</a:t>
            </a:fld>
            <a:endParaRPr lang="es-ES" noProof="0" dirty="0"/>
          </a:p>
        </p:txBody>
      </p:sp>
      <p:sp>
        <p:nvSpPr>
          <p:cNvPr id="13" name="Marcador de posición de SmartArt 12">
            <a:extLst>
              <a:ext uri="{FF2B5EF4-FFF2-40B4-BE49-F238E27FC236}">
                <a16:creationId xmlns:a16="http://schemas.microsoft.com/office/drawing/2014/main" id="{DBD7FBFD-679C-4A5B-A176-220004B60453}"/>
              </a:ext>
            </a:extLst>
          </p:cNvPr>
          <p:cNvSpPr>
            <a:spLocks noGrp="1"/>
          </p:cNvSpPr>
          <p:nvPr>
            <p:ph type="dgm" sz="quarter" idx="13"/>
          </p:nvPr>
        </p:nvSpPr>
        <p:spPr>
          <a:xfrm>
            <a:off x="382681" y="515817"/>
            <a:ext cx="5408222" cy="5156851"/>
          </a:xfrm>
        </p:spPr>
        <p:txBody>
          <a:bodyPr rtlCol="0"/>
          <a:lstStyle/>
          <a:p>
            <a:pPr rtl="0"/>
            <a:r>
              <a:rPr lang="es-ES" noProof="0"/>
              <a:t>Haga clic en el icono para agregar un elemento gráfico SmartArt</a:t>
            </a:r>
            <a:endParaRPr lang="es-ES" noProof="0" dirty="0"/>
          </a:p>
        </p:txBody>
      </p:sp>
      <p:grpSp>
        <p:nvGrpSpPr>
          <p:cNvPr id="12" name="Grupo 11">
            <a:extLst>
              <a:ext uri="{FF2B5EF4-FFF2-40B4-BE49-F238E27FC236}">
                <a16:creationId xmlns:a16="http://schemas.microsoft.com/office/drawing/2014/main" id="{E63F5EDE-07B2-B448-9B27-40E855093F18}"/>
              </a:ext>
            </a:extLst>
          </p:cNvPr>
          <p:cNvGrpSpPr/>
          <p:nvPr userDrawn="1"/>
        </p:nvGrpSpPr>
        <p:grpSpPr>
          <a:xfrm>
            <a:off x="0" y="240700"/>
            <a:ext cx="5788096" cy="66334"/>
            <a:chOff x="0" y="240700"/>
            <a:chExt cx="5788096" cy="66334"/>
          </a:xfrm>
        </p:grpSpPr>
        <p:sp>
          <p:nvSpPr>
            <p:cNvPr id="14" name="Rectangle 8">
              <a:extLst>
                <a:ext uri="{FF2B5EF4-FFF2-40B4-BE49-F238E27FC236}">
                  <a16:creationId xmlns:a16="http://schemas.microsoft.com/office/drawing/2014/main" id="{4D5BBADA-983A-5A49-8508-A52D39920F61}"/>
                </a:ext>
              </a:extLst>
            </p:cNvPr>
            <p:cNvSpPr/>
            <p:nvPr userDrawn="1"/>
          </p:nvSpPr>
          <p:spPr>
            <a:xfrm>
              <a:off x="0" y="246490"/>
              <a:ext cx="1863544" cy="605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15" name="Rectangle 9">
              <a:extLst>
                <a:ext uri="{FF2B5EF4-FFF2-40B4-BE49-F238E27FC236}">
                  <a16:creationId xmlns:a16="http://schemas.microsoft.com/office/drawing/2014/main" id="{66535598-8057-7947-BF98-C3507EB741E6}"/>
                </a:ext>
              </a:extLst>
            </p:cNvPr>
            <p:cNvSpPr/>
            <p:nvPr userDrawn="1"/>
          </p:nvSpPr>
          <p:spPr>
            <a:xfrm>
              <a:off x="3923296" y="246490"/>
              <a:ext cx="1864800" cy="6054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6" name="Rectangle 10">
              <a:extLst>
                <a:ext uri="{FF2B5EF4-FFF2-40B4-BE49-F238E27FC236}">
                  <a16:creationId xmlns:a16="http://schemas.microsoft.com/office/drawing/2014/main" id="{9648E397-B116-7C4F-BB57-D86F7C33DC9E}"/>
                </a:ext>
              </a:extLst>
            </p:cNvPr>
            <p:cNvSpPr/>
            <p:nvPr userDrawn="1"/>
          </p:nvSpPr>
          <p:spPr>
            <a:xfrm>
              <a:off x="1961020" y="240700"/>
              <a:ext cx="1864800" cy="64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sp>
      </p:grpSp>
      <p:sp>
        <p:nvSpPr>
          <p:cNvPr id="17" name="CuadroTexto 16">
            <a:extLst>
              <a:ext uri="{FF2B5EF4-FFF2-40B4-BE49-F238E27FC236}">
                <a16:creationId xmlns:a16="http://schemas.microsoft.com/office/drawing/2014/main" id="{AA8F17F3-079A-0540-AAD2-40342AF38C2B}"/>
              </a:ext>
            </a:extLst>
          </p:cNvPr>
          <p:cNvSpPr txBox="1"/>
          <p:nvPr userDrawn="1"/>
        </p:nvSpPr>
        <p:spPr>
          <a:xfrm>
            <a:off x="1961020" y="8917923"/>
            <a:ext cx="4888130" cy="215444"/>
          </a:xfrm>
          <a:prstGeom prst="rect">
            <a:avLst/>
          </a:prstGeom>
          <a:noFill/>
        </p:spPr>
        <p:txBody>
          <a:bodyPr wrap="square" rtlCol="0">
            <a:spAutoFit/>
          </a:bodyPr>
          <a:lstStyle/>
          <a:p>
            <a:pPr algn="r"/>
            <a:r>
              <a:rPr lang="es-ES_tradnl" sz="800" b="1" dirty="0">
                <a:solidFill>
                  <a:schemeClr val="bg1"/>
                </a:solidFill>
                <a:latin typeface="Montserrat" pitchFamily="2" charset="77"/>
              </a:rPr>
              <a:t>Programa Nacional de Convivencia Escolar </a:t>
            </a:r>
            <a:r>
              <a:rPr lang="es-ES_tradnl" sz="800" dirty="0">
                <a:solidFill>
                  <a:schemeClr val="bg1"/>
                </a:solidFill>
                <a:latin typeface="Montserrat" pitchFamily="2" charset="77"/>
              </a:rPr>
              <a:t>| 2018-2019 </a:t>
            </a:r>
          </a:p>
        </p:txBody>
      </p:sp>
    </p:spTree>
    <p:extLst>
      <p:ext uri="{BB962C8B-B14F-4D97-AF65-F5344CB8AC3E}">
        <p14:creationId xmlns:p14="http://schemas.microsoft.com/office/powerpoint/2010/main" val="285320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916633"/>
            <a:ext cx="5992314" cy="1444439"/>
          </a:xfrm>
          <a:prstGeom prst="rect">
            <a:avLst/>
          </a:prstGeom>
        </p:spPr>
        <p:txBody>
          <a:bodyPr vert="horz" lIns="91440" tIns="45720" rIns="91440" bIns="45720" rtlCol="0" anchor="b">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435894" y="2970671"/>
            <a:ext cx="5992314" cy="4841059"/>
          </a:xfrm>
          <a:prstGeom prst="rect">
            <a:avLst/>
          </a:prstGeom>
        </p:spPr>
        <p:txBody>
          <a:bodyPr vert="horz" lIns="91440" tIns="45720" rIns="91440" bIns="45720" rtlCol="0"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169495" y="7941516"/>
            <a:ext cx="1600200" cy="486833"/>
          </a:xfrm>
          <a:prstGeom prst="rect">
            <a:avLst/>
          </a:prstGeom>
        </p:spPr>
        <p:txBody>
          <a:bodyPr vert="horz" lIns="91440" tIns="45720" rIns="91440" bIns="45720" rtlCol="0" anchor="ctr"/>
          <a:lstStyle>
            <a:lvl1pPr algn="r">
              <a:defRPr sz="675">
                <a:solidFill>
                  <a:schemeClr val="accent2"/>
                </a:solidFill>
              </a:defRPr>
            </a:lvl1pPr>
          </a:lstStyle>
          <a:p>
            <a:pPr rtl="0"/>
            <a:fld id="{43FC1B72-4B86-4293-8B0C-FEE0B04CBEBE}" type="datetime1">
              <a:rPr lang="es-ES" noProof="0" smtClean="0"/>
              <a:t>13/11/2019</a:t>
            </a:fld>
            <a:endParaRPr lang="es-ES" noProof="0" dirty="0"/>
          </a:p>
        </p:txBody>
      </p:sp>
      <p:sp>
        <p:nvSpPr>
          <p:cNvPr id="5" name="Footer Placeholder 4"/>
          <p:cNvSpPr>
            <a:spLocks noGrp="1"/>
          </p:cNvSpPr>
          <p:nvPr>
            <p:ph type="ftr" sz="quarter" idx="3"/>
          </p:nvPr>
        </p:nvSpPr>
        <p:spPr>
          <a:xfrm>
            <a:off x="435894" y="7935748"/>
            <a:ext cx="3652939" cy="486833"/>
          </a:xfrm>
          <a:prstGeom prst="rect">
            <a:avLst/>
          </a:prstGeom>
        </p:spPr>
        <p:txBody>
          <a:bodyPr vert="horz" lIns="91440" tIns="45720" rIns="91440" bIns="45720" rtlCol="0" anchor="ctr"/>
          <a:lstStyle>
            <a:lvl1pPr algn="l">
              <a:defRPr sz="675" cap="all">
                <a:solidFill>
                  <a:schemeClr val="accent2"/>
                </a:solidFill>
              </a:defRPr>
            </a:lvl1pPr>
          </a:lstStyle>
          <a:p>
            <a:pPr rtl="0"/>
            <a:r>
              <a:rPr lang="es-ES" noProof="0"/>
              <a:t>Agregue un pie de página</a:t>
            </a:r>
            <a:endParaRPr lang="es-ES" noProof="0" dirty="0"/>
          </a:p>
        </p:txBody>
      </p:sp>
      <p:sp>
        <p:nvSpPr>
          <p:cNvPr id="6" name="Slide Number Placeholder 5"/>
          <p:cNvSpPr>
            <a:spLocks noGrp="1"/>
          </p:cNvSpPr>
          <p:nvPr>
            <p:ph type="sldNum" sz="quarter" idx="4"/>
          </p:nvPr>
        </p:nvSpPr>
        <p:spPr>
          <a:xfrm>
            <a:off x="5850357" y="7941516"/>
            <a:ext cx="577851" cy="486833"/>
          </a:xfrm>
          <a:prstGeom prst="rect">
            <a:avLst/>
          </a:prstGeom>
        </p:spPr>
        <p:txBody>
          <a:bodyPr vert="horz" lIns="91440" tIns="45720" rIns="91440" bIns="45720" rtlCol="0" anchor="ctr"/>
          <a:lstStyle>
            <a:lvl1pPr algn="r">
              <a:defRPr sz="675">
                <a:solidFill>
                  <a:schemeClr val="accent2"/>
                </a:solidFill>
              </a:defRPr>
            </a:lvl1pPr>
          </a:lstStyle>
          <a:p>
            <a:pPr rtl="0"/>
            <a:fld id="{9E3FA76C-C565-46B6-8652-D75785E2521F}" type="slidenum">
              <a:rPr lang="es-ES" noProof="0" smtClean="0"/>
              <a:t>‹Nº›</a:t>
            </a:fld>
            <a:endParaRPr lang="es-ES" noProof="0" dirty="0"/>
          </a:p>
        </p:txBody>
      </p:sp>
      <p:sp>
        <p:nvSpPr>
          <p:cNvPr id="13" name="Rectángulo 12">
            <a:extLst>
              <a:ext uri="{FF2B5EF4-FFF2-40B4-BE49-F238E27FC236}">
                <a16:creationId xmlns:a16="http://schemas.microsoft.com/office/drawing/2014/main" id="{D1B5EBFE-EF05-2F47-91CD-C2EC54D90BA7}"/>
              </a:ext>
            </a:extLst>
          </p:cNvPr>
          <p:cNvSpPr/>
          <p:nvPr userDrawn="1"/>
        </p:nvSpPr>
        <p:spPr>
          <a:xfrm>
            <a:off x="1" y="8899451"/>
            <a:ext cx="6858000" cy="244551"/>
          </a:xfrm>
          <a:prstGeom prst="rect">
            <a:avLst/>
          </a:prstGeom>
          <a:solidFill>
            <a:srgbClr val="7A324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33734785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70" r:id="rId4"/>
    <p:sldLayoutId id="2147483879" r:id="rId5"/>
    <p:sldLayoutId id="2147483878" r:id="rId6"/>
    <p:sldLayoutId id="2147483871" r:id="rId7"/>
    <p:sldLayoutId id="2147483872" r:id="rId8"/>
    <p:sldLayoutId id="2147483875" r:id="rId9"/>
    <p:sldLayoutId id="2147483877" r:id="rId10"/>
  </p:sldLayoutIdLst>
  <p:hf sldNum="0"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dgdge.sep.gob.mx/PNCE2018_201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971550" y="4230546"/>
            <a:ext cx="4705349" cy="3518164"/>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2" name="Título 1">
            <a:extLst>
              <a:ext uri="{FF2B5EF4-FFF2-40B4-BE49-F238E27FC236}">
                <a16:creationId xmlns:a16="http://schemas.microsoft.com/office/drawing/2014/main" id="{8B98BBFB-4314-436C-A688-96F483D693AB}"/>
              </a:ext>
            </a:extLst>
          </p:cNvPr>
          <p:cNvSpPr>
            <a:spLocks noGrp="1"/>
          </p:cNvSpPr>
          <p:nvPr>
            <p:ph type="ctrTitle"/>
          </p:nvPr>
        </p:nvSpPr>
        <p:spPr>
          <a:xfrm>
            <a:off x="420869" y="2202635"/>
            <a:ext cx="6016262" cy="562713"/>
          </a:xfrm>
        </p:spPr>
        <p:txBody>
          <a:bodyPr rtlCol="0" anchor="ctr" anchorCtr="0">
            <a:noAutofit/>
          </a:bodyPr>
          <a:lstStyle/>
          <a:p>
            <a:pPr algn="ctr" rtl="0"/>
            <a:r>
              <a:rPr lang="es-ES" sz="2800" b="1" dirty="0">
                <a:solidFill>
                  <a:srgbClr val="9E2549"/>
                </a:solidFill>
              </a:rPr>
              <a:t>Programa nacional de</a:t>
            </a:r>
            <a:br>
              <a:rPr lang="es-ES" sz="2800" b="1" dirty="0">
                <a:solidFill>
                  <a:srgbClr val="9E2549"/>
                </a:solidFill>
              </a:rPr>
            </a:br>
            <a:r>
              <a:rPr lang="es-ES" sz="2800" b="1" dirty="0">
                <a:solidFill>
                  <a:srgbClr val="9E2549"/>
                </a:solidFill>
              </a:rPr>
              <a:t>convivencia escolar</a:t>
            </a:r>
          </a:p>
        </p:txBody>
      </p:sp>
      <p:sp>
        <p:nvSpPr>
          <p:cNvPr id="4" name="CuadroTexto 3"/>
          <p:cNvSpPr txBox="1"/>
          <p:nvPr/>
        </p:nvSpPr>
        <p:spPr>
          <a:xfrm>
            <a:off x="1694041" y="7225596"/>
            <a:ext cx="3469918" cy="584775"/>
          </a:xfrm>
          <a:prstGeom prst="rect">
            <a:avLst/>
          </a:prstGeom>
          <a:noFill/>
        </p:spPr>
        <p:txBody>
          <a:bodyPr wrap="square" rtlCol="0">
            <a:spAutoFit/>
          </a:bodyPr>
          <a:lstStyle/>
          <a:p>
            <a:pPr algn="ctr"/>
            <a:r>
              <a:rPr lang="es-MX" sz="1600" b="1" dirty="0">
                <a:solidFill>
                  <a:srgbClr val="00664D"/>
                </a:solidFill>
              </a:rPr>
              <a:t>Evaluación Interna</a:t>
            </a:r>
          </a:p>
          <a:p>
            <a:pPr algn="ctr"/>
            <a:r>
              <a:rPr lang="es-MX" sz="1600" b="1" dirty="0">
                <a:solidFill>
                  <a:srgbClr val="00664D"/>
                </a:solidFill>
              </a:rPr>
              <a:t>Ciclo escolar 2018-2019</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6" y="3208914"/>
            <a:ext cx="5365516" cy="4167310"/>
          </a:xfrm>
          <a:prstGeom prst="rect">
            <a:avLst/>
          </a:prstGeom>
        </p:spPr>
      </p:pic>
      <p:sp>
        <p:nvSpPr>
          <p:cNvPr id="18" name="CuadroTexto 17"/>
          <p:cNvSpPr txBox="1"/>
          <p:nvPr/>
        </p:nvSpPr>
        <p:spPr>
          <a:xfrm>
            <a:off x="1021908" y="2897782"/>
            <a:ext cx="4814184" cy="400110"/>
          </a:xfrm>
          <a:prstGeom prst="rect">
            <a:avLst/>
          </a:prstGeom>
          <a:noFill/>
        </p:spPr>
        <p:txBody>
          <a:bodyPr wrap="square" rtlCol="0">
            <a:spAutoFit/>
          </a:bodyPr>
          <a:lstStyle/>
          <a:p>
            <a:pPr algn="ctr"/>
            <a:r>
              <a:rPr lang="es-MX" sz="2000" b="1" dirty="0">
                <a:ln w="0"/>
                <a:solidFill>
                  <a:srgbClr val="7A3246"/>
                </a:solidFill>
                <a:effectLst>
                  <a:outerShdw blurRad="38100" dist="25400" dir="5400000" algn="ctr" rotWithShape="0">
                    <a:srgbClr val="6E747A">
                      <a:alpha val="43000"/>
                    </a:srgbClr>
                  </a:outerShdw>
                </a:effectLst>
              </a:rPr>
              <a:t>Informe </a:t>
            </a:r>
            <a:r>
              <a:rPr lang="es-MX" sz="2000" b="1" dirty="0" smtClean="0">
                <a:ln w="0"/>
                <a:solidFill>
                  <a:srgbClr val="7A3246"/>
                </a:solidFill>
                <a:effectLst>
                  <a:outerShdw blurRad="38100" dist="25400" dir="5400000" algn="ctr" rotWithShape="0">
                    <a:srgbClr val="6E747A">
                      <a:alpha val="43000"/>
                    </a:srgbClr>
                  </a:outerShdw>
                </a:effectLst>
              </a:rPr>
              <a:t>Estatal </a:t>
            </a:r>
            <a:r>
              <a:rPr lang="es-MX" sz="2000" b="1" dirty="0">
                <a:ln w="0"/>
                <a:solidFill>
                  <a:srgbClr val="7A3246"/>
                </a:solidFill>
                <a:effectLst>
                  <a:outerShdw blurRad="38100" dist="25400" dir="5400000" algn="ctr" rotWithShape="0">
                    <a:srgbClr val="6E747A">
                      <a:alpha val="43000"/>
                    </a:srgbClr>
                  </a:outerShdw>
                </a:effectLst>
              </a:rPr>
              <a:t>de Resultados</a:t>
            </a:r>
          </a:p>
        </p:txBody>
      </p:sp>
      <p:sp>
        <p:nvSpPr>
          <p:cNvPr id="7" name="Título 1">
            <a:extLst>
              <a:ext uri="{FF2B5EF4-FFF2-40B4-BE49-F238E27FC236}">
                <a16:creationId xmlns:a16="http://schemas.microsoft.com/office/drawing/2014/main" id="{8B98BBFB-4314-436C-A688-96F483D693AB}"/>
              </a:ext>
            </a:extLst>
          </p:cNvPr>
          <p:cNvSpPr txBox="1">
            <a:spLocks/>
          </p:cNvSpPr>
          <p:nvPr/>
        </p:nvSpPr>
        <p:spPr>
          <a:xfrm>
            <a:off x="420869" y="7940654"/>
            <a:ext cx="6016262" cy="562713"/>
          </a:xfrm>
          <a:prstGeom prst="rect">
            <a:avLst/>
          </a:prstGeom>
          <a:effectLst/>
        </p:spPr>
        <p:txBody>
          <a:bodyPr vert="horz" lIns="91440" tIns="45720" rIns="91440" bIns="45720" rtlCol="0" anchor="ctr" anchorCtr="0">
            <a:noAutofit/>
          </a:bodyPr>
          <a:lstStyle>
            <a:lvl1pPr algn="l" defTabSz="342900" rtl="0" eaLnBrk="1" latinLnBrk="0" hangingPunct="1">
              <a:spcBef>
                <a:spcPct val="0"/>
              </a:spcBef>
              <a:buNone/>
              <a:defRPr sz="27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800" b="1" dirty="0" smtClean="0">
                <a:solidFill>
                  <a:srgbClr val="002060"/>
                </a:solidFill>
              </a:rPr>
              <a:t>TLAXCALA</a:t>
            </a:r>
            <a:endParaRPr lang="es-ES" sz="2800" b="1" dirty="0">
              <a:solidFill>
                <a:srgbClr val="002060"/>
              </a:solidFill>
            </a:endParaRPr>
          </a:p>
        </p:txBody>
      </p:sp>
    </p:spTree>
    <p:extLst>
      <p:ext uri="{BB962C8B-B14F-4D97-AF65-F5344CB8AC3E}">
        <p14:creationId xmlns:p14="http://schemas.microsoft.com/office/powerpoint/2010/main" val="1906530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525A2A66-2D5A-4643-83A7-949BC7C392F3}"/>
              </a:ext>
            </a:extLst>
          </p:cNvPr>
          <p:cNvSpPr txBox="1"/>
          <p:nvPr/>
        </p:nvSpPr>
        <p:spPr>
          <a:xfrm>
            <a:off x="6189461" y="113842"/>
            <a:ext cx="420308" cy="307777"/>
          </a:xfrm>
          <a:prstGeom prst="rect">
            <a:avLst/>
          </a:prstGeom>
          <a:noFill/>
        </p:spPr>
        <p:txBody>
          <a:bodyPr wrap="none" rtlCol="0">
            <a:spAutoFit/>
          </a:bodyPr>
          <a:lstStyle/>
          <a:p>
            <a:r>
              <a:rPr lang="es-ES_tradnl" sz="1400" b="1" dirty="0" smtClean="0">
                <a:solidFill>
                  <a:srgbClr val="00664D"/>
                </a:solidFill>
              </a:rPr>
              <a:t>09</a:t>
            </a:r>
            <a:endParaRPr lang="es-ES_tradnl" sz="1400" b="1" dirty="0">
              <a:solidFill>
                <a:srgbClr val="00664D"/>
              </a:solidFill>
            </a:endParaRPr>
          </a:p>
        </p:txBody>
      </p:sp>
      <p:sp>
        <p:nvSpPr>
          <p:cNvPr id="22" name="CuadroTexto 21"/>
          <p:cNvSpPr txBox="1"/>
          <p:nvPr/>
        </p:nvSpPr>
        <p:spPr>
          <a:xfrm>
            <a:off x="402058" y="1425906"/>
            <a:ext cx="5433592" cy="923330"/>
          </a:xfrm>
          <a:prstGeom prst="rect">
            <a:avLst/>
          </a:prstGeom>
          <a:noFill/>
        </p:spPr>
        <p:txBody>
          <a:bodyPr wrap="square" rtlCol="0">
            <a:spAutoFit/>
          </a:bodyPr>
          <a:lstStyle/>
          <a:p>
            <a:r>
              <a:rPr lang="es-MX" b="1" dirty="0" smtClean="0">
                <a:solidFill>
                  <a:schemeClr val="tx1">
                    <a:lumMod val="65000"/>
                    <a:lumOff val="35000"/>
                  </a:schemeClr>
                </a:solidFill>
                <a:latin typeface="Montserrat" pitchFamily="2" charset="77"/>
              </a:rPr>
              <a:t>733</a:t>
            </a:r>
            <a:r>
              <a:rPr lang="es-MX" sz="1400" b="1" dirty="0" smtClean="0">
                <a:solidFill>
                  <a:schemeClr val="tx1">
                    <a:lumMod val="65000"/>
                    <a:lumOff val="35000"/>
                  </a:schemeClr>
                </a:solidFill>
                <a:latin typeface="Montserrat" pitchFamily="2" charset="77"/>
              </a:rPr>
              <a:t> Docentes frente a grupo:</a:t>
            </a:r>
            <a:endParaRPr lang="es-MX" sz="1400" b="1" dirty="0">
              <a:solidFill>
                <a:schemeClr val="tx1">
                  <a:lumMod val="65000"/>
                  <a:lumOff val="35000"/>
                </a:schemeClr>
              </a:solidFill>
              <a:latin typeface="Montserrat" pitchFamily="2" charset="77"/>
            </a:endParaRPr>
          </a:p>
          <a:p>
            <a:endParaRPr lang="es-MX" sz="1200" dirty="0" smtClean="0">
              <a:solidFill>
                <a:schemeClr val="accent6">
                  <a:lumMod val="50000"/>
                </a:schemeClr>
              </a:solidFill>
            </a:endParaRPr>
          </a:p>
          <a:p>
            <a:r>
              <a:rPr lang="es-MX" sz="1200" dirty="0" smtClean="0">
                <a:solidFill>
                  <a:schemeClr val="accent6">
                    <a:lumMod val="50000"/>
                  </a:schemeClr>
                </a:solidFill>
              </a:rPr>
              <a:t>Las cifras de participación de maestros por nivel educativo y servicio es:  </a:t>
            </a:r>
          </a:p>
        </p:txBody>
      </p:sp>
      <p:sp>
        <p:nvSpPr>
          <p:cNvPr id="12" name="CuadroTexto 11"/>
          <p:cNvSpPr txBox="1"/>
          <p:nvPr/>
        </p:nvSpPr>
        <p:spPr>
          <a:xfrm>
            <a:off x="2749541" y="4408618"/>
            <a:ext cx="2514600" cy="461665"/>
          </a:xfrm>
          <a:prstGeom prst="rect">
            <a:avLst/>
          </a:prstGeom>
          <a:solidFill>
            <a:srgbClr val="33CCCC"/>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a:solidFill>
                  <a:schemeClr val="bg1">
                    <a:lumMod val="95000"/>
                  </a:schemeClr>
                </a:solidFill>
              </a:rPr>
              <a:t>d</a:t>
            </a:r>
            <a:r>
              <a:rPr lang="es-MX" sz="1200" b="1" dirty="0" smtClean="0">
                <a:solidFill>
                  <a:schemeClr val="bg1">
                    <a:lumMod val="95000"/>
                  </a:schemeClr>
                </a:solidFill>
              </a:rPr>
              <a:t>e Centros </a:t>
            </a:r>
            <a:r>
              <a:rPr lang="es-MX" sz="1200" b="1" dirty="0">
                <a:solidFill>
                  <a:schemeClr val="bg1">
                    <a:lumMod val="95000"/>
                  </a:schemeClr>
                </a:solidFill>
              </a:rPr>
              <a:t>de </a:t>
            </a:r>
            <a:r>
              <a:rPr lang="es-MX" sz="1200" b="1" dirty="0" smtClean="0">
                <a:solidFill>
                  <a:schemeClr val="bg1">
                    <a:lumMod val="95000"/>
                  </a:schemeClr>
                </a:solidFill>
              </a:rPr>
              <a:t>Atención Múltiple (CAM)</a:t>
            </a:r>
            <a:endParaRPr lang="es-MX" sz="1200" b="1" dirty="0">
              <a:solidFill>
                <a:schemeClr val="bg1">
                  <a:lumMod val="95000"/>
                </a:schemeClr>
              </a:solidFill>
            </a:endParaRPr>
          </a:p>
        </p:txBody>
      </p:sp>
      <p:sp>
        <p:nvSpPr>
          <p:cNvPr id="13" name="Pentágono 12"/>
          <p:cNvSpPr/>
          <p:nvPr/>
        </p:nvSpPr>
        <p:spPr>
          <a:xfrm>
            <a:off x="1509441" y="4414291"/>
            <a:ext cx="1057220" cy="448512"/>
          </a:xfrm>
          <a:prstGeom prst="homePlate">
            <a:avLst/>
          </a:prstGeom>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28" name="CuadroTexto 27"/>
          <p:cNvSpPr txBox="1"/>
          <p:nvPr/>
        </p:nvSpPr>
        <p:spPr>
          <a:xfrm>
            <a:off x="2762876" y="3844639"/>
            <a:ext cx="2514600" cy="276999"/>
          </a:xfrm>
          <a:prstGeom prst="rect">
            <a:avLst/>
          </a:prstGeom>
          <a:solidFill>
            <a:srgbClr val="33CCCC"/>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a:solidFill>
                  <a:schemeClr val="bg1">
                    <a:lumMod val="95000"/>
                  </a:schemeClr>
                </a:solidFill>
              </a:rPr>
              <a:t>d</a:t>
            </a:r>
            <a:r>
              <a:rPr lang="es-MX" sz="1200" b="1" dirty="0" smtClean="0">
                <a:solidFill>
                  <a:schemeClr val="bg1">
                    <a:lumMod val="95000"/>
                  </a:schemeClr>
                </a:solidFill>
              </a:rPr>
              <a:t>e Preescolar</a:t>
            </a:r>
            <a:endParaRPr lang="es-MX" sz="1200" b="1" dirty="0">
              <a:solidFill>
                <a:schemeClr val="bg1">
                  <a:lumMod val="95000"/>
                </a:schemeClr>
              </a:solidFill>
            </a:endParaRPr>
          </a:p>
        </p:txBody>
      </p:sp>
      <p:sp>
        <p:nvSpPr>
          <p:cNvPr id="29" name="Pentágono 28"/>
          <p:cNvSpPr/>
          <p:nvPr/>
        </p:nvSpPr>
        <p:spPr>
          <a:xfrm>
            <a:off x="1509441" y="3778180"/>
            <a:ext cx="1057220" cy="448512"/>
          </a:xfrm>
          <a:prstGeom prst="homePlate">
            <a:avLst/>
          </a:prstGeom>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600" b="1" dirty="0" smtClean="0">
                <a:ln w="10160">
                  <a:solidFill>
                    <a:srgbClr val="7A3246"/>
                  </a:solidFill>
                  <a:prstDash val="solid"/>
                </a:ln>
                <a:solidFill>
                  <a:srgbClr val="FFFFFF"/>
                </a:solidFill>
                <a:effectLst>
                  <a:outerShdw blurRad="38100" dist="22860" dir="5400000" algn="tl" rotWithShape="0">
                    <a:srgbClr val="000000">
                      <a:alpha val="30000"/>
                    </a:srgbClr>
                  </a:outerShdw>
                </a:effectLst>
              </a:rPr>
              <a:t>36</a:t>
            </a:r>
            <a:endParaRPr lang="es-MX" sz="1600" b="1" dirty="0">
              <a:ln w="10160">
                <a:solidFill>
                  <a:srgbClr val="7A3246"/>
                </a:solidFill>
                <a:prstDash val="solid"/>
              </a:ln>
              <a:solidFill>
                <a:srgbClr val="FFFFFF"/>
              </a:solidFill>
              <a:effectLst>
                <a:outerShdw blurRad="38100" dist="22860" dir="5400000" algn="tl" rotWithShape="0">
                  <a:srgbClr val="000000">
                    <a:alpha val="30000"/>
                  </a:srgbClr>
                </a:outerShdw>
              </a:effectLst>
            </a:endParaRPr>
          </a:p>
        </p:txBody>
      </p:sp>
      <p:sp>
        <p:nvSpPr>
          <p:cNvPr id="30" name="CuadroTexto 29"/>
          <p:cNvSpPr txBox="1"/>
          <p:nvPr/>
        </p:nvSpPr>
        <p:spPr>
          <a:xfrm>
            <a:off x="2762876" y="3223939"/>
            <a:ext cx="2514600" cy="276999"/>
          </a:xfrm>
          <a:prstGeom prst="rect">
            <a:avLst/>
          </a:prstGeom>
          <a:solidFill>
            <a:srgbClr val="33CCCC"/>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smtClean="0">
                <a:solidFill>
                  <a:schemeClr val="bg1">
                    <a:lumMod val="95000"/>
                  </a:schemeClr>
                </a:solidFill>
              </a:rPr>
              <a:t>de Primaria</a:t>
            </a:r>
            <a:endParaRPr lang="es-MX" sz="1200" b="1" dirty="0">
              <a:solidFill>
                <a:schemeClr val="bg1">
                  <a:lumMod val="95000"/>
                </a:schemeClr>
              </a:solidFill>
            </a:endParaRPr>
          </a:p>
        </p:txBody>
      </p:sp>
      <p:sp>
        <p:nvSpPr>
          <p:cNvPr id="31" name="Pentágono 30"/>
          <p:cNvSpPr/>
          <p:nvPr/>
        </p:nvSpPr>
        <p:spPr>
          <a:xfrm>
            <a:off x="1522776" y="3163315"/>
            <a:ext cx="1057220" cy="448512"/>
          </a:xfrm>
          <a:prstGeom prst="homePlate">
            <a:avLst/>
          </a:prstGeom>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600" b="1" dirty="0" smtClean="0">
                <a:ln w="10160">
                  <a:solidFill>
                    <a:srgbClr val="00664D"/>
                  </a:solidFill>
                  <a:prstDash val="solid"/>
                </a:ln>
                <a:solidFill>
                  <a:srgbClr val="FFFFFF"/>
                </a:solidFill>
                <a:effectLst>
                  <a:outerShdw blurRad="38100" dist="22860" dir="5400000" algn="tl" rotWithShape="0">
                    <a:srgbClr val="000000">
                      <a:alpha val="30000"/>
                    </a:srgbClr>
                  </a:outerShdw>
                </a:effectLst>
              </a:rPr>
              <a:t>298</a:t>
            </a:r>
            <a:endParaRPr lang="es-MX" sz="1600" b="1" dirty="0">
              <a:ln w="10160">
                <a:solidFill>
                  <a:srgbClr val="00664D"/>
                </a:solidFill>
                <a:prstDash val="solid"/>
              </a:ln>
              <a:solidFill>
                <a:srgbClr val="FFFFFF"/>
              </a:solidFill>
              <a:effectLst>
                <a:outerShdw blurRad="38100" dist="22860" dir="5400000" algn="tl" rotWithShape="0">
                  <a:srgbClr val="000000">
                    <a:alpha val="30000"/>
                  </a:srgbClr>
                </a:outerShdw>
              </a:effectLst>
            </a:endParaRPr>
          </a:p>
        </p:txBody>
      </p:sp>
      <p:sp>
        <p:nvSpPr>
          <p:cNvPr id="32" name="CuadroTexto 31"/>
          <p:cNvSpPr txBox="1"/>
          <p:nvPr/>
        </p:nvSpPr>
        <p:spPr>
          <a:xfrm>
            <a:off x="2762876" y="2635013"/>
            <a:ext cx="2514600" cy="276999"/>
          </a:xfrm>
          <a:prstGeom prst="rect">
            <a:avLst/>
          </a:prstGeom>
          <a:solidFill>
            <a:srgbClr val="33CCCC"/>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smtClean="0">
                <a:solidFill>
                  <a:schemeClr val="bg1">
                    <a:lumMod val="95000"/>
                  </a:schemeClr>
                </a:solidFill>
              </a:rPr>
              <a:t>de Secundaria</a:t>
            </a:r>
            <a:endParaRPr lang="es-MX" sz="1200" b="1" dirty="0">
              <a:solidFill>
                <a:schemeClr val="bg1">
                  <a:lumMod val="95000"/>
                </a:schemeClr>
              </a:solidFill>
            </a:endParaRPr>
          </a:p>
        </p:txBody>
      </p:sp>
      <p:sp>
        <p:nvSpPr>
          <p:cNvPr id="33" name="Pentágono 32"/>
          <p:cNvSpPr/>
          <p:nvPr/>
        </p:nvSpPr>
        <p:spPr>
          <a:xfrm>
            <a:off x="1522776" y="2563545"/>
            <a:ext cx="1057220" cy="448512"/>
          </a:xfrm>
          <a:prstGeom prst="homePlate">
            <a:avLst/>
          </a:prstGeom>
          <a:solidFill>
            <a:srgbClr val="003399"/>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1600" b="1" dirty="0" smtClean="0">
                <a:ln w="10160">
                  <a:solidFill>
                    <a:srgbClr val="003399"/>
                  </a:solidFill>
                  <a:prstDash val="solid"/>
                </a:ln>
                <a:solidFill>
                  <a:srgbClr val="FFFFFF"/>
                </a:solidFill>
                <a:effectLst>
                  <a:outerShdw blurRad="38100" dist="22860" dir="5400000" algn="tl" rotWithShape="0">
                    <a:srgbClr val="000000">
                      <a:alpha val="30000"/>
                    </a:srgbClr>
                  </a:outerShdw>
                </a:effectLst>
              </a:rPr>
              <a:t>395</a:t>
            </a:r>
            <a:endParaRPr lang="es-MX" sz="1600" b="1" dirty="0">
              <a:ln w="10160">
                <a:solidFill>
                  <a:srgbClr val="003399"/>
                </a:solidFill>
                <a:prstDash val="solid"/>
              </a:ln>
              <a:solidFill>
                <a:srgbClr val="FFFFFF"/>
              </a:solidFill>
              <a:effectLst>
                <a:outerShdw blurRad="38100" dist="22860" dir="5400000" algn="tl" rotWithShape="0">
                  <a:srgbClr val="000000">
                    <a:alpha val="30000"/>
                  </a:srgbClr>
                </a:outerShdw>
              </a:effectLst>
            </a:endParaRPr>
          </a:p>
        </p:txBody>
      </p:sp>
      <p:sp>
        <p:nvSpPr>
          <p:cNvPr id="23" name="Marcador de texto 4">
            <a:extLst>
              <a:ext uri="{FF2B5EF4-FFF2-40B4-BE49-F238E27FC236}">
                <a16:creationId xmlns:a16="http://schemas.microsoft.com/office/drawing/2014/main" id="{111FC934-3669-AA4F-AA79-D9B3A8253B21}"/>
              </a:ext>
            </a:extLst>
          </p:cNvPr>
          <p:cNvSpPr txBox="1">
            <a:spLocks/>
          </p:cNvSpPr>
          <p:nvPr/>
        </p:nvSpPr>
        <p:spPr>
          <a:xfrm>
            <a:off x="421495" y="469244"/>
            <a:ext cx="4731529"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sz="1600" dirty="0" smtClean="0">
                <a:solidFill>
                  <a:schemeClr val="bg1"/>
                </a:solidFill>
                <a:latin typeface="+mn-lt"/>
              </a:rPr>
              <a:t>Por figura educativa y género</a:t>
            </a:r>
            <a:endParaRPr lang="es-ES_tradnl" sz="1600" dirty="0">
              <a:solidFill>
                <a:schemeClr val="bg1"/>
              </a:solidFill>
              <a:latin typeface="+mn-lt"/>
            </a:endParaRPr>
          </a:p>
        </p:txBody>
      </p:sp>
      <p:sp>
        <p:nvSpPr>
          <p:cNvPr id="34" name="CuadroTexto 33"/>
          <p:cNvSpPr txBox="1"/>
          <p:nvPr/>
        </p:nvSpPr>
        <p:spPr>
          <a:xfrm>
            <a:off x="596900" y="5107550"/>
            <a:ext cx="5433592" cy="492443"/>
          </a:xfrm>
          <a:prstGeom prst="rect">
            <a:avLst/>
          </a:prstGeom>
          <a:noFill/>
        </p:spPr>
        <p:txBody>
          <a:bodyPr wrap="square" rtlCol="0">
            <a:spAutoFit/>
          </a:bodyPr>
          <a:lstStyle/>
          <a:p>
            <a:r>
              <a:rPr lang="es-MX" sz="1400" b="1" dirty="0">
                <a:solidFill>
                  <a:schemeClr val="tx1">
                    <a:lumMod val="65000"/>
                    <a:lumOff val="35000"/>
                  </a:schemeClr>
                </a:solidFill>
                <a:latin typeface="Montserrat" pitchFamily="2" charset="77"/>
              </a:rPr>
              <a:t>P</a:t>
            </a:r>
            <a:r>
              <a:rPr lang="es-MX" sz="1400" b="1" dirty="0" smtClean="0">
                <a:solidFill>
                  <a:schemeClr val="tx1">
                    <a:lumMod val="65000"/>
                    <a:lumOff val="35000"/>
                  </a:schemeClr>
                </a:solidFill>
                <a:latin typeface="Montserrat" pitchFamily="2" charset="77"/>
              </a:rPr>
              <a:t>or género:</a:t>
            </a:r>
            <a:endParaRPr lang="es-MX" sz="1400" b="1" dirty="0">
              <a:solidFill>
                <a:schemeClr val="tx1">
                  <a:lumMod val="65000"/>
                  <a:lumOff val="35000"/>
                </a:schemeClr>
              </a:solidFill>
              <a:latin typeface="Montserrat" pitchFamily="2" charset="77"/>
            </a:endParaRPr>
          </a:p>
          <a:p>
            <a:endParaRPr lang="es-MX" sz="1200" dirty="0" smtClean="0">
              <a:solidFill>
                <a:schemeClr val="accent6">
                  <a:lumMod val="50000"/>
                </a:schemeClr>
              </a:solidFill>
            </a:endParaRPr>
          </a:p>
        </p:txBody>
      </p:sp>
      <p:sp>
        <p:nvSpPr>
          <p:cNvPr id="36" name="Rectángulo 35"/>
          <p:cNvSpPr/>
          <p:nvPr/>
        </p:nvSpPr>
        <p:spPr>
          <a:xfrm>
            <a:off x="1763540" y="6361246"/>
            <a:ext cx="1553692" cy="861774"/>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3000" b="1" dirty="0" smtClean="0">
                <a:ln/>
                <a:solidFill>
                  <a:srgbClr val="FF5601"/>
                </a:solidFill>
              </a:rPr>
              <a:t>487</a:t>
            </a:r>
          </a:p>
          <a:p>
            <a:pPr algn="ctr"/>
            <a:r>
              <a:rPr lang="es-MX" dirty="0" smtClean="0">
                <a:ln/>
                <a:solidFill>
                  <a:srgbClr val="FF5601"/>
                </a:solidFill>
              </a:rPr>
              <a:t>(66.4%)</a:t>
            </a:r>
            <a:endParaRPr lang="es-MX" dirty="0">
              <a:ln/>
              <a:solidFill>
                <a:srgbClr val="FF5601"/>
              </a:solidFill>
            </a:endParaRPr>
          </a:p>
        </p:txBody>
      </p:sp>
      <p:sp>
        <p:nvSpPr>
          <p:cNvPr id="37" name="Rectángulo 36"/>
          <p:cNvSpPr/>
          <p:nvPr/>
        </p:nvSpPr>
        <p:spPr>
          <a:xfrm>
            <a:off x="4880215" y="6392789"/>
            <a:ext cx="1311005" cy="861774"/>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3000" b="1" dirty="0" smtClean="0">
                <a:ln>
                  <a:solidFill>
                    <a:srgbClr val="009900"/>
                  </a:solidFill>
                </a:ln>
                <a:solidFill>
                  <a:srgbClr val="009900"/>
                </a:solidFill>
              </a:rPr>
              <a:t>246</a:t>
            </a:r>
          </a:p>
          <a:p>
            <a:pPr algn="ctr"/>
            <a:r>
              <a:rPr lang="es-MX" dirty="0" smtClean="0">
                <a:ln>
                  <a:solidFill>
                    <a:srgbClr val="009900"/>
                  </a:solidFill>
                </a:ln>
                <a:solidFill>
                  <a:srgbClr val="009900"/>
                </a:solidFill>
              </a:rPr>
              <a:t>(33.6%)</a:t>
            </a:r>
            <a:endParaRPr lang="es-MX" dirty="0">
              <a:ln>
                <a:solidFill>
                  <a:srgbClr val="009900"/>
                </a:solidFill>
              </a:ln>
              <a:solidFill>
                <a:srgbClr val="009900"/>
              </a:solidFill>
            </a:endParaRPr>
          </a:p>
        </p:txBody>
      </p:sp>
      <p:grpSp>
        <p:nvGrpSpPr>
          <p:cNvPr id="38" name="Grupo 37" descr="icono de médico">
            <a:extLst>
              <a:ext uri="{FF2B5EF4-FFF2-40B4-BE49-F238E27FC236}">
                <a16:creationId xmlns:a16="http://schemas.microsoft.com/office/drawing/2014/main" id="{A9A44136-224A-4C62-849D-B0B281319F1E}"/>
              </a:ext>
            </a:extLst>
          </p:cNvPr>
          <p:cNvGrpSpPr/>
          <p:nvPr/>
        </p:nvGrpSpPr>
        <p:grpSpPr>
          <a:xfrm>
            <a:off x="3667162" y="5774844"/>
            <a:ext cx="1357074" cy="1471419"/>
            <a:chOff x="3914333" y="5340350"/>
            <a:chExt cx="663474" cy="676275"/>
          </a:xfrm>
          <a:solidFill>
            <a:srgbClr val="009900"/>
          </a:solidFill>
          <a:effectLst>
            <a:reflection blurRad="6350" stA="50000" endA="300" endPos="38500" dist="50800" dir="5400000" sy="-100000" algn="bl" rotWithShape="0"/>
          </a:effectLst>
        </p:grpSpPr>
        <p:sp>
          <p:nvSpPr>
            <p:cNvPr id="42" name="Forma libre 114">
              <a:extLst>
                <a:ext uri="{FF2B5EF4-FFF2-40B4-BE49-F238E27FC236}">
                  <a16:creationId xmlns:a16="http://schemas.microsoft.com/office/drawing/2014/main" id="{0E30FC76-31F6-4F98-964B-D4030FAD2176}"/>
                </a:ext>
              </a:extLst>
            </p:cNvPr>
            <p:cNvSpPr>
              <a:spLocks noEditPoints="1"/>
            </p:cNvSpPr>
            <p:nvPr userDrawn="1"/>
          </p:nvSpPr>
          <p:spPr bwMode="auto">
            <a:xfrm>
              <a:off x="3914333" y="5340350"/>
              <a:ext cx="663474" cy="676275"/>
            </a:xfrm>
            <a:custGeom>
              <a:avLst/>
              <a:gdLst>
                <a:gd name="T0" fmla="*/ 158 w 209"/>
                <a:gd name="T1" fmla="*/ 99 h 212"/>
                <a:gd name="T2" fmla="*/ 148 w 209"/>
                <a:gd name="T3" fmla="*/ 62 h 212"/>
                <a:gd name="T4" fmla="*/ 25 w 209"/>
                <a:gd name="T5" fmla="*/ 93 h 212"/>
                <a:gd name="T6" fmla="*/ 63 w 209"/>
                <a:gd name="T7" fmla="*/ 144 h 212"/>
                <a:gd name="T8" fmla="*/ 0 w 209"/>
                <a:gd name="T9" fmla="*/ 212 h 212"/>
                <a:gd name="T10" fmla="*/ 199 w 209"/>
                <a:gd name="T11" fmla="*/ 212 h 212"/>
                <a:gd name="T12" fmla="*/ 199 w 209"/>
                <a:gd name="T13" fmla="*/ 130 h 212"/>
                <a:gd name="T14" fmla="*/ 158 w 209"/>
                <a:gd name="T15" fmla="*/ 113 h 212"/>
                <a:gd name="T16" fmla="*/ 158 w 209"/>
                <a:gd name="T17" fmla="*/ 106 h 212"/>
                <a:gd name="T18" fmla="*/ 145 w 209"/>
                <a:gd name="T19" fmla="*/ 130 h 212"/>
                <a:gd name="T20" fmla="*/ 87 w 209"/>
                <a:gd name="T21" fmla="*/ 172 h 212"/>
                <a:gd name="T22" fmla="*/ 96 w 209"/>
                <a:gd name="T23" fmla="*/ 205 h 212"/>
                <a:gd name="T24" fmla="*/ 73 w 209"/>
                <a:gd name="T25" fmla="*/ 184 h 212"/>
                <a:gd name="T26" fmla="*/ 107 w 209"/>
                <a:gd name="T27" fmla="*/ 181 h 212"/>
                <a:gd name="T28" fmla="*/ 101 w 209"/>
                <a:gd name="T29" fmla="*/ 195 h 212"/>
                <a:gd name="T30" fmla="*/ 107 w 209"/>
                <a:gd name="T31" fmla="*/ 202 h 212"/>
                <a:gd name="T32" fmla="*/ 101 w 209"/>
                <a:gd name="T33" fmla="*/ 195 h 212"/>
                <a:gd name="T34" fmla="*/ 124 w 209"/>
                <a:gd name="T35" fmla="*/ 130 h 212"/>
                <a:gd name="T36" fmla="*/ 133 w 209"/>
                <a:gd name="T37" fmla="*/ 109 h 212"/>
                <a:gd name="T38" fmla="*/ 134 w 209"/>
                <a:gd name="T39" fmla="*/ 102 h 212"/>
                <a:gd name="T40" fmla="*/ 141 w 209"/>
                <a:gd name="T41" fmla="*/ 93 h 212"/>
                <a:gd name="T42" fmla="*/ 141 w 209"/>
                <a:gd name="T43" fmla="*/ 62 h 212"/>
                <a:gd name="T44" fmla="*/ 134 w 209"/>
                <a:gd name="T45" fmla="*/ 52 h 212"/>
                <a:gd name="T46" fmla="*/ 111 w 209"/>
                <a:gd name="T47" fmla="*/ 38 h 212"/>
                <a:gd name="T48" fmla="*/ 40 w 209"/>
                <a:gd name="T49" fmla="*/ 76 h 212"/>
                <a:gd name="T50" fmla="*/ 87 w 209"/>
                <a:gd name="T51" fmla="*/ 7 h 212"/>
                <a:gd name="T52" fmla="*/ 39 w 209"/>
                <a:gd name="T53" fmla="*/ 99 h 212"/>
                <a:gd name="T54" fmla="*/ 46 w 209"/>
                <a:gd name="T55" fmla="*/ 99 h 212"/>
                <a:gd name="T56" fmla="*/ 97 w 209"/>
                <a:gd name="T57" fmla="*/ 58 h 212"/>
                <a:gd name="T58" fmla="*/ 128 w 209"/>
                <a:gd name="T59" fmla="*/ 99 h 212"/>
                <a:gd name="T60" fmla="*/ 87 w 209"/>
                <a:gd name="T61" fmla="*/ 147 h 212"/>
                <a:gd name="T62" fmla="*/ 87 w 209"/>
                <a:gd name="T63" fmla="*/ 163 h 212"/>
                <a:gd name="T64" fmla="*/ 87 w 209"/>
                <a:gd name="T65" fmla="*/ 147 h 212"/>
                <a:gd name="T66" fmla="*/ 50 w 209"/>
                <a:gd name="T67" fmla="*/ 153 h 212"/>
                <a:gd name="T68" fmla="*/ 56 w 209"/>
                <a:gd name="T69" fmla="*/ 152 h 212"/>
                <a:gd name="T70" fmla="*/ 62 w 209"/>
                <a:gd name="T71" fmla="*/ 185 h 212"/>
                <a:gd name="T72" fmla="*/ 57 w 209"/>
                <a:gd name="T73" fmla="*/ 198 h 212"/>
                <a:gd name="T74" fmla="*/ 70 w 209"/>
                <a:gd name="T75" fmla="*/ 205 h 212"/>
                <a:gd name="T76" fmla="*/ 39 w 209"/>
                <a:gd name="T77" fmla="*/ 181 h 212"/>
                <a:gd name="T78" fmla="*/ 18 w 209"/>
                <a:gd name="T79" fmla="*/ 178 h 212"/>
                <a:gd name="T80" fmla="*/ 117 w 209"/>
                <a:gd name="T81" fmla="*/ 205 h 212"/>
                <a:gd name="T82" fmla="*/ 148 w 209"/>
                <a:gd name="T83" fmla="*/ 174 h 212"/>
                <a:gd name="T84" fmla="*/ 169 w 209"/>
                <a:gd name="T85" fmla="*/ 174 h 212"/>
                <a:gd name="T86" fmla="*/ 169 w 209"/>
                <a:gd name="T87" fmla="*/ 168 h 212"/>
                <a:gd name="T88" fmla="*/ 148 w 209"/>
                <a:gd name="T89" fmla="*/ 168 h 212"/>
                <a:gd name="T90" fmla="*/ 117 w 209"/>
                <a:gd name="T91" fmla="*/ 137 h 212"/>
                <a:gd name="T92" fmla="*/ 203 w 209"/>
                <a:gd name="T93" fmla="*/ 168 h 212"/>
                <a:gd name="T94" fmla="*/ 203 w 209"/>
                <a:gd name="T95" fmla="*/ 174 h 212"/>
                <a:gd name="T96" fmla="*/ 155 w 209"/>
                <a:gd name="T97" fmla="*/ 174 h 212"/>
                <a:gd name="T98" fmla="*/ 162 w 209"/>
                <a:gd name="T99"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9" h="212">
                  <a:moveTo>
                    <a:pt x="199" y="130"/>
                  </a:moveTo>
                  <a:cubicBezTo>
                    <a:pt x="192" y="130"/>
                    <a:pt x="192" y="130"/>
                    <a:pt x="192" y="130"/>
                  </a:cubicBezTo>
                  <a:cubicBezTo>
                    <a:pt x="191" y="113"/>
                    <a:pt x="176" y="99"/>
                    <a:pt x="158" y="99"/>
                  </a:cubicBezTo>
                  <a:cubicBezTo>
                    <a:pt x="154" y="99"/>
                    <a:pt x="149" y="100"/>
                    <a:pt x="145" y="102"/>
                  </a:cubicBezTo>
                  <a:cubicBezTo>
                    <a:pt x="147" y="99"/>
                    <a:pt x="148" y="96"/>
                    <a:pt x="148" y="93"/>
                  </a:cubicBezTo>
                  <a:cubicBezTo>
                    <a:pt x="148" y="62"/>
                    <a:pt x="148" y="62"/>
                    <a:pt x="148" y="62"/>
                  </a:cubicBezTo>
                  <a:cubicBezTo>
                    <a:pt x="148" y="28"/>
                    <a:pt x="121" y="0"/>
                    <a:pt x="87" y="0"/>
                  </a:cubicBezTo>
                  <a:cubicBezTo>
                    <a:pt x="53" y="0"/>
                    <a:pt x="25" y="28"/>
                    <a:pt x="25" y="62"/>
                  </a:cubicBezTo>
                  <a:cubicBezTo>
                    <a:pt x="25" y="93"/>
                    <a:pt x="25" y="93"/>
                    <a:pt x="25" y="93"/>
                  </a:cubicBezTo>
                  <a:cubicBezTo>
                    <a:pt x="25" y="101"/>
                    <a:pt x="32" y="108"/>
                    <a:pt x="40" y="109"/>
                  </a:cubicBezTo>
                  <a:cubicBezTo>
                    <a:pt x="43" y="123"/>
                    <a:pt x="51" y="134"/>
                    <a:pt x="63" y="141"/>
                  </a:cubicBezTo>
                  <a:cubicBezTo>
                    <a:pt x="63" y="144"/>
                    <a:pt x="63" y="144"/>
                    <a:pt x="63" y="144"/>
                  </a:cubicBezTo>
                  <a:cubicBezTo>
                    <a:pt x="45" y="147"/>
                    <a:pt x="45" y="147"/>
                    <a:pt x="45" y="147"/>
                  </a:cubicBezTo>
                  <a:cubicBezTo>
                    <a:pt x="30" y="149"/>
                    <a:pt x="16" y="161"/>
                    <a:pt x="12" y="176"/>
                  </a:cubicBezTo>
                  <a:cubicBezTo>
                    <a:pt x="0" y="212"/>
                    <a:pt x="0" y="212"/>
                    <a:pt x="0" y="212"/>
                  </a:cubicBezTo>
                  <a:cubicBezTo>
                    <a:pt x="117" y="212"/>
                    <a:pt x="117" y="212"/>
                    <a:pt x="117" y="212"/>
                  </a:cubicBezTo>
                  <a:cubicBezTo>
                    <a:pt x="121" y="212"/>
                    <a:pt x="121" y="212"/>
                    <a:pt x="121" y="212"/>
                  </a:cubicBezTo>
                  <a:cubicBezTo>
                    <a:pt x="199" y="212"/>
                    <a:pt x="199" y="212"/>
                    <a:pt x="199" y="212"/>
                  </a:cubicBezTo>
                  <a:cubicBezTo>
                    <a:pt x="205" y="212"/>
                    <a:pt x="209" y="207"/>
                    <a:pt x="209" y="202"/>
                  </a:cubicBezTo>
                  <a:cubicBezTo>
                    <a:pt x="209" y="140"/>
                    <a:pt x="209" y="140"/>
                    <a:pt x="209" y="140"/>
                  </a:cubicBezTo>
                  <a:cubicBezTo>
                    <a:pt x="209" y="135"/>
                    <a:pt x="205" y="130"/>
                    <a:pt x="199" y="130"/>
                  </a:cubicBezTo>
                  <a:close/>
                  <a:moveTo>
                    <a:pt x="185" y="130"/>
                  </a:moveTo>
                  <a:cubicBezTo>
                    <a:pt x="179" y="130"/>
                    <a:pt x="179" y="130"/>
                    <a:pt x="179" y="130"/>
                  </a:cubicBezTo>
                  <a:cubicBezTo>
                    <a:pt x="177" y="120"/>
                    <a:pt x="168" y="113"/>
                    <a:pt x="158" y="113"/>
                  </a:cubicBezTo>
                  <a:cubicBezTo>
                    <a:pt x="148" y="113"/>
                    <a:pt x="140" y="120"/>
                    <a:pt x="138" y="130"/>
                  </a:cubicBezTo>
                  <a:cubicBezTo>
                    <a:pt x="131" y="130"/>
                    <a:pt x="131" y="130"/>
                    <a:pt x="131" y="130"/>
                  </a:cubicBezTo>
                  <a:cubicBezTo>
                    <a:pt x="133" y="117"/>
                    <a:pt x="144" y="106"/>
                    <a:pt x="158" y="106"/>
                  </a:cubicBezTo>
                  <a:cubicBezTo>
                    <a:pt x="172" y="106"/>
                    <a:pt x="184" y="117"/>
                    <a:pt x="185" y="130"/>
                  </a:cubicBezTo>
                  <a:close/>
                  <a:moveTo>
                    <a:pt x="172" y="130"/>
                  </a:moveTo>
                  <a:cubicBezTo>
                    <a:pt x="145" y="130"/>
                    <a:pt x="145" y="130"/>
                    <a:pt x="145" y="130"/>
                  </a:cubicBezTo>
                  <a:cubicBezTo>
                    <a:pt x="147" y="124"/>
                    <a:pt x="152" y="120"/>
                    <a:pt x="158" y="120"/>
                  </a:cubicBezTo>
                  <a:cubicBezTo>
                    <a:pt x="165" y="120"/>
                    <a:pt x="170" y="124"/>
                    <a:pt x="172" y="130"/>
                  </a:cubicBezTo>
                  <a:close/>
                  <a:moveTo>
                    <a:pt x="87" y="172"/>
                  </a:moveTo>
                  <a:cubicBezTo>
                    <a:pt x="100" y="184"/>
                    <a:pt x="100" y="184"/>
                    <a:pt x="100" y="184"/>
                  </a:cubicBezTo>
                  <a:cubicBezTo>
                    <a:pt x="93" y="194"/>
                    <a:pt x="93" y="194"/>
                    <a:pt x="93" y="194"/>
                  </a:cubicBezTo>
                  <a:cubicBezTo>
                    <a:pt x="96" y="205"/>
                    <a:pt x="96" y="205"/>
                    <a:pt x="96" y="205"/>
                  </a:cubicBezTo>
                  <a:cubicBezTo>
                    <a:pt x="77" y="205"/>
                    <a:pt x="77" y="205"/>
                    <a:pt x="77" y="205"/>
                  </a:cubicBezTo>
                  <a:cubicBezTo>
                    <a:pt x="80" y="194"/>
                    <a:pt x="80" y="194"/>
                    <a:pt x="80" y="194"/>
                  </a:cubicBezTo>
                  <a:cubicBezTo>
                    <a:pt x="73" y="184"/>
                    <a:pt x="73" y="184"/>
                    <a:pt x="73" y="184"/>
                  </a:cubicBezTo>
                  <a:lnTo>
                    <a:pt x="87" y="172"/>
                  </a:lnTo>
                  <a:close/>
                  <a:moveTo>
                    <a:pt x="107" y="152"/>
                  </a:moveTo>
                  <a:cubicBezTo>
                    <a:pt x="107" y="181"/>
                    <a:pt x="107" y="181"/>
                    <a:pt x="107" y="181"/>
                  </a:cubicBezTo>
                  <a:cubicBezTo>
                    <a:pt x="92" y="167"/>
                    <a:pt x="92" y="167"/>
                    <a:pt x="92" y="167"/>
                  </a:cubicBezTo>
                  <a:lnTo>
                    <a:pt x="107" y="152"/>
                  </a:lnTo>
                  <a:close/>
                  <a:moveTo>
                    <a:pt x="101" y="195"/>
                  </a:moveTo>
                  <a:cubicBezTo>
                    <a:pt x="105" y="188"/>
                    <a:pt x="105" y="188"/>
                    <a:pt x="105" y="188"/>
                  </a:cubicBezTo>
                  <a:cubicBezTo>
                    <a:pt x="107" y="190"/>
                    <a:pt x="107" y="190"/>
                    <a:pt x="107" y="190"/>
                  </a:cubicBezTo>
                  <a:cubicBezTo>
                    <a:pt x="107" y="202"/>
                    <a:pt x="107" y="202"/>
                    <a:pt x="107" y="202"/>
                  </a:cubicBezTo>
                  <a:cubicBezTo>
                    <a:pt x="107" y="203"/>
                    <a:pt x="107" y="204"/>
                    <a:pt x="108" y="205"/>
                  </a:cubicBezTo>
                  <a:cubicBezTo>
                    <a:pt x="103" y="205"/>
                    <a:pt x="103" y="205"/>
                    <a:pt x="103" y="205"/>
                  </a:cubicBezTo>
                  <a:lnTo>
                    <a:pt x="101" y="195"/>
                  </a:lnTo>
                  <a:close/>
                  <a:moveTo>
                    <a:pt x="123" y="130"/>
                  </a:moveTo>
                  <a:cubicBezTo>
                    <a:pt x="124" y="129"/>
                    <a:pt x="124" y="129"/>
                    <a:pt x="125" y="128"/>
                  </a:cubicBezTo>
                  <a:cubicBezTo>
                    <a:pt x="125" y="129"/>
                    <a:pt x="124" y="129"/>
                    <a:pt x="124" y="130"/>
                  </a:cubicBezTo>
                  <a:lnTo>
                    <a:pt x="123" y="130"/>
                  </a:lnTo>
                  <a:close/>
                  <a:moveTo>
                    <a:pt x="133" y="111"/>
                  </a:moveTo>
                  <a:cubicBezTo>
                    <a:pt x="133" y="110"/>
                    <a:pt x="133" y="110"/>
                    <a:pt x="133" y="109"/>
                  </a:cubicBezTo>
                  <a:cubicBezTo>
                    <a:pt x="134" y="109"/>
                    <a:pt x="134" y="109"/>
                    <a:pt x="134" y="109"/>
                  </a:cubicBezTo>
                  <a:cubicBezTo>
                    <a:pt x="134" y="110"/>
                    <a:pt x="134" y="110"/>
                    <a:pt x="133" y="111"/>
                  </a:cubicBezTo>
                  <a:close/>
                  <a:moveTo>
                    <a:pt x="134" y="102"/>
                  </a:moveTo>
                  <a:cubicBezTo>
                    <a:pt x="134" y="101"/>
                    <a:pt x="134" y="100"/>
                    <a:pt x="134" y="99"/>
                  </a:cubicBezTo>
                  <a:cubicBezTo>
                    <a:pt x="134" y="83"/>
                    <a:pt x="134" y="83"/>
                    <a:pt x="134" y="83"/>
                  </a:cubicBezTo>
                  <a:cubicBezTo>
                    <a:pt x="138" y="84"/>
                    <a:pt x="141" y="88"/>
                    <a:pt x="141" y="93"/>
                  </a:cubicBezTo>
                  <a:cubicBezTo>
                    <a:pt x="141" y="97"/>
                    <a:pt x="138" y="101"/>
                    <a:pt x="134" y="102"/>
                  </a:cubicBezTo>
                  <a:close/>
                  <a:moveTo>
                    <a:pt x="87" y="7"/>
                  </a:moveTo>
                  <a:cubicBezTo>
                    <a:pt x="117" y="7"/>
                    <a:pt x="141" y="32"/>
                    <a:pt x="141" y="62"/>
                  </a:cubicBezTo>
                  <a:cubicBezTo>
                    <a:pt x="141" y="79"/>
                    <a:pt x="141" y="79"/>
                    <a:pt x="141" y="79"/>
                  </a:cubicBezTo>
                  <a:cubicBezTo>
                    <a:pt x="139" y="77"/>
                    <a:pt x="137" y="76"/>
                    <a:pt x="134" y="76"/>
                  </a:cubicBezTo>
                  <a:cubicBezTo>
                    <a:pt x="134" y="52"/>
                    <a:pt x="134" y="52"/>
                    <a:pt x="134" y="52"/>
                  </a:cubicBezTo>
                  <a:cubicBezTo>
                    <a:pt x="131" y="52"/>
                    <a:pt x="131" y="52"/>
                    <a:pt x="131" y="52"/>
                  </a:cubicBezTo>
                  <a:cubicBezTo>
                    <a:pt x="124" y="52"/>
                    <a:pt x="117" y="45"/>
                    <a:pt x="117" y="38"/>
                  </a:cubicBezTo>
                  <a:cubicBezTo>
                    <a:pt x="111" y="38"/>
                    <a:pt x="111" y="38"/>
                    <a:pt x="111" y="38"/>
                  </a:cubicBezTo>
                  <a:cubicBezTo>
                    <a:pt x="111" y="45"/>
                    <a:pt x="105" y="52"/>
                    <a:pt x="97" y="52"/>
                  </a:cubicBezTo>
                  <a:cubicBezTo>
                    <a:pt x="70" y="52"/>
                    <a:pt x="70" y="52"/>
                    <a:pt x="70" y="52"/>
                  </a:cubicBezTo>
                  <a:cubicBezTo>
                    <a:pt x="55" y="52"/>
                    <a:pt x="43" y="62"/>
                    <a:pt x="40" y="76"/>
                  </a:cubicBezTo>
                  <a:cubicBezTo>
                    <a:pt x="37" y="76"/>
                    <a:pt x="34" y="77"/>
                    <a:pt x="32" y="79"/>
                  </a:cubicBezTo>
                  <a:cubicBezTo>
                    <a:pt x="32" y="62"/>
                    <a:pt x="32" y="62"/>
                    <a:pt x="32" y="62"/>
                  </a:cubicBezTo>
                  <a:cubicBezTo>
                    <a:pt x="32" y="32"/>
                    <a:pt x="57" y="7"/>
                    <a:pt x="87" y="7"/>
                  </a:cubicBezTo>
                  <a:close/>
                  <a:moveTo>
                    <a:pt x="32" y="93"/>
                  </a:moveTo>
                  <a:cubicBezTo>
                    <a:pt x="32" y="88"/>
                    <a:pt x="35" y="84"/>
                    <a:pt x="39" y="83"/>
                  </a:cubicBezTo>
                  <a:cubicBezTo>
                    <a:pt x="39" y="99"/>
                    <a:pt x="39" y="99"/>
                    <a:pt x="39" y="99"/>
                  </a:cubicBezTo>
                  <a:cubicBezTo>
                    <a:pt x="39" y="100"/>
                    <a:pt x="39" y="101"/>
                    <a:pt x="39" y="102"/>
                  </a:cubicBezTo>
                  <a:cubicBezTo>
                    <a:pt x="35" y="101"/>
                    <a:pt x="32" y="97"/>
                    <a:pt x="32" y="93"/>
                  </a:cubicBezTo>
                  <a:close/>
                  <a:moveTo>
                    <a:pt x="46" y="99"/>
                  </a:moveTo>
                  <a:cubicBezTo>
                    <a:pt x="46" y="82"/>
                    <a:pt x="46" y="82"/>
                    <a:pt x="46" y="82"/>
                  </a:cubicBezTo>
                  <a:cubicBezTo>
                    <a:pt x="46" y="69"/>
                    <a:pt x="57" y="58"/>
                    <a:pt x="70" y="58"/>
                  </a:cubicBezTo>
                  <a:cubicBezTo>
                    <a:pt x="97" y="58"/>
                    <a:pt x="97" y="58"/>
                    <a:pt x="97" y="58"/>
                  </a:cubicBezTo>
                  <a:cubicBezTo>
                    <a:pt x="104" y="58"/>
                    <a:pt x="110" y="55"/>
                    <a:pt x="114" y="49"/>
                  </a:cubicBezTo>
                  <a:cubicBezTo>
                    <a:pt x="117" y="54"/>
                    <a:pt x="122" y="57"/>
                    <a:pt x="128" y="58"/>
                  </a:cubicBezTo>
                  <a:cubicBezTo>
                    <a:pt x="128" y="99"/>
                    <a:pt x="128" y="99"/>
                    <a:pt x="128" y="99"/>
                  </a:cubicBezTo>
                  <a:cubicBezTo>
                    <a:pt x="128" y="122"/>
                    <a:pt x="109" y="140"/>
                    <a:pt x="87" y="140"/>
                  </a:cubicBezTo>
                  <a:cubicBezTo>
                    <a:pt x="64" y="140"/>
                    <a:pt x="46" y="122"/>
                    <a:pt x="46" y="99"/>
                  </a:cubicBezTo>
                  <a:close/>
                  <a:moveTo>
                    <a:pt x="87" y="147"/>
                  </a:moveTo>
                  <a:cubicBezTo>
                    <a:pt x="93" y="147"/>
                    <a:pt x="98" y="146"/>
                    <a:pt x="104" y="144"/>
                  </a:cubicBezTo>
                  <a:cubicBezTo>
                    <a:pt x="104" y="146"/>
                    <a:pt x="104" y="146"/>
                    <a:pt x="104" y="146"/>
                  </a:cubicBezTo>
                  <a:cubicBezTo>
                    <a:pt x="87" y="163"/>
                    <a:pt x="87" y="163"/>
                    <a:pt x="87" y="163"/>
                  </a:cubicBezTo>
                  <a:cubicBezTo>
                    <a:pt x="70" y="146"/>
                    <a:pt x="70" y="146"/>
                    <a:pt x="70" y="146"/>
                  </a:cubicBezTo>
                  <a:cubicBezTo>
                    <a:pt x="70" y="144"/>
                    <a:pt x="70" y="144"/>
                    <a:pt x="70" y="144"/>
                  </a:cubicBezTo>
                  <a:cubicBezTo>
                    <a:pt x="75" y="146"/>
                    <a:pt x="81" y="147"/>
                    <a:pt x="87" y="147"/>
                  </a:cubicBezTo>
                  <a:close/>
                  <a:moveTo>
                    <a:pt x="18" y="178"/>
                  </a:moveTo>
                  <a:cubicBezTo>
                    <a:pt x="22" y="165"/>
                    <a:pt x="33" y="156"/>
                    <a:pt x="46" y="154"/>
                  </a:cubicBezTo>
                  <a:cubicBezTo>
                    <a:pt x="50" y="153"/>
                    <a:pt x="50" y="153"/>
                    <a:pt x="50" y="153"/>
                  </a:cubicBezTo>
                  <a:cubicBezTo>
                    <a:pt x="51" y="161"/>
                    <a:pt x="51" y="161"/>
                    <a:pt x="51" y="161"/>
                  </a:cubicBezTo>
                  <a:cubicBezTo>
                    <a:pt x="58" y="160"/>
                    <a:pt x="58" y="160"/>
                    <a:pt x="58" y="160"/>
                  </a:cubicBezTo>
                  <a:cubicBezTo>
                    <a:pt x="56" y="152"/>
                    <a:pt x="56" y="152"/>
                    <a:pt x="56" y="152"/>
                  </a:cubicBezTo>
                  <a:cubicBezTo>
                    <a:pt x="65" y="151"/>
                    <a:pt x="65" y="151"/>
                    <a:pt x="65" y="151"/>
                  </a:cubicBezTo>
                  <a:cubicBezTo>
                    <a:pt x="82" y="167"/>
                    <a:pt x="82" y="167"/>
                    <a:pt x="82" y="167"/>
                  </a:cubicBezTo>
                  <a:cubicBezTo>
                    <a:pt x="62" y="185"/>
                    <a:pt x="62" y="185"/>
                    <a:pt x="62" y="185"/>
                  </a:cubicBezTo>
                  <a:cubicBezTo>
                    <a:pt x="59" y="167"/>
                    <a:pt x="59" y="167"/>
                    <a:pt x="59" y="167"/>
                  </a:cubicBezTo>
                  <a:cubicBezTo>
                    <a:pt x="52" y="168"/>
                    <a:pt x="52" y="168"/>
                    <a:pt x="52" y="168"/>
                  </a:cubicBezTo>
                  <a:cubicBezTo>
                    <a:pt x="57" y="198"/>
                    <a:pt x="57" y="198"/>
                    <a:pt x="57" y="198"/>
                  </a:cubicBezTo>
                  <a:cubicBezTo>
                    <a:pt x="68" y="188"/>
                    <a:pt x="68" y="188"/>
                    <a:pt x="68" y="188"/>
                  </a:cubicBezTo>
                  <a:cubicBezTo>
                    <a:pt x="73" y="195"/>
                    <a:pt x="73" y="195"/>
                    <a:pt x="73" y="195"/>
                  </a:cubicBezTo>
                  <a:cubicBezTo>
                    <a:pt x="70" y="205"/>
                    <a:pt x="70" y="205"/>
                    <a:pt x="70" y="205"/>
                  </a:cubicBezTo>
                  <a:cubicBezTo>
                    <a:pt x="43" y="205"/>
                    <a:pt x="43" y="205"/>
                    <a:pt x="43" y="205"/>
                  </a:cubicBezTo>
                  <a:cubicBezTo>
                    <a:pt x="46" y="182"/>
                    <a:pt x="46" y="182"/>
                    <a:pt x="46" y="182"/>
                  </a:cubicBezTo>
                  <a:cubicBezTo>
                    <a:pt x="39" y="181"/>
                    <a:pt x="39" y="181"/>
                    <a:pt x="39" y="181"/>
                  </a:cubicBezTo>
                  <a:cubicBezTo>
                    <a:pt x="36" y="205"/>
                    <a:pt x="36" y="205"/>
                    <a:pt x="36" y="205"/>
                  </a:cubicBezTo>
                  <a:cubicBezTo>
                    <a:pt x="10" y="205"/>
                    <a:pt x="10" y="205"/>
                    <a:pt x="10" y="205"/>
                  </a:cubicBezTo>
                  <a:lnTo>
                    <a:pt x="18" y="178"/>
                  </a:lnTo>
                  <a:close/>
                  <a:moveTo>
                    <a:pt x="199" y="205"/>
                  </a:moveTo>
                  <a:cubicBezTo>
                    <a:pt x="121" y="205"/>
                    <a:pt x="121" y="205"/>
                    <a:pt x="121" y="205"/>
                  </a:cubicBezTo>
                  <a:cubicBezTo>
                    <a:pt x="117" y="205"/>
                    <a:pt x="117" y="205"/>
                    <a:pt x="117" y="205"/>
                  </a:cubicBezTo>
                  <a:cubicBezTo>
                    <a:pt x="116" y="205"/>
                    <a:pt x="114" y="203"/>
                    <a:pt x="114" y="202"/>
                  </a:cubicBezTo>
                  <a:cubicBezTo>
                    <a:pt x="114" y="174"/>
                    <a:pt x="114" y="174"/>
                    <a:pt x="114" y="174"/>
                  </a:cubicBezTo>
                  <a:cubicBezTo>
                    <a:pt x="148" y="174"/>
                    <a:pt x="148" y="174"/>
                    <a:pt x="148" y="174"/>
                  </a:cubicBezTo>
                  <a:cubicBezTo>
                    <a:pt x="148" y="181"/>
                    <a:pt x="148" y="181"/>
                    <a:pt x="148" y="181"/>
                  </a:cubicBezTo>
                  <a:cubicBezTo>
                    <a:pt x="169" y="181"/>
                    <a:pt x="169" y="181"/>
                    <a:pt x="169" y="181"/>
                  </a:cubicBezTo>
                  <a:cubicBezTo>
                    <a:pt x="169" y="174"/>
                    <a:pt x="169" y="174"/>
                    <a:pt x="169" y="174"/>
                  </a:cubicBezTo>
                  <a:cubicBezTo>
                    <a:pt x="189" y="174"/>
                    <a:pt x="189" y="174"/>
                    <a:pt x="189" y="174"/>
                  </a:cubicBezTo>
                  <a:cubicBezTo>
                    <a:pt x="189" y="168"/>
                    <a:pt x="189" y="168"/>
                    <a:pt x="189" y="168"/>
                  </a:cubicBezTo>
                  <a:cubicBezTo>
                    <a:pt x="169" y="168"/>
                    <a:pt x="169" y="168"/>
                    <a:pt x="169" y="168"/>
                  </a:cubicBezTo>
                  <a:cubicBezTo>
                    <a:pt x="169" y="161"/>
                    <a:pt x="169" y="161"/>
                    <a:pt x="169" y="161"/>
                  </a:cubicBezTo>
                  <a:cubicBezTo>
                    <a:pt x="148" y="161"/>
                    <a:pt x="148" y="161"/>
                    <a:pt x="148" y="161"/>
                  </a:cubicBezTo>
                  <a:cubicBezTo>
                    <a:pt x="148" y="168"/>
                    <a:pt x="148" y="168"/>
                    <a:pt x="148" y="168"/>
                  </a:cubicBezTo>
                  <a:cubicBezTo>
                    <a:pt x="114" y="168"/>
                    <a:pt x="114" y="168"/>
                    <a:pt x="114" y="168"/>
                  </a:cubicBezTo>
                  <a:cubicBezTo>
                    <a:pt x="114" y="140"/>
                    <a:pt x="114" y="140"/>
                    <a:pt x="114" y="140"/>
                  </a:cubicBezTo>
                  <a:cubicBezTo>
                    <a:pt x="114" y="138"/>
                    <a:pt x="116" y="137"/>
                    <a:pt x="117" y="137"/>
                  </a:cubicBezTo>
                  <a:cubicBezTo>
                    <a:pt x="199" y="137"/>
                    <a:pt x="199" y="137"/>
                    <a:pt x="199" y="137"/>
                  </a:cubicBezTo>
                  <a:cubicBezTo>
                    <a:pt x="201" y="137"/>
                    <a:pt x="203" y="138"/>
                    <a:pt x="203" y="140"/>
                  </a:cubicBezTo>
                  <a:cubicBezTo>
                    <a:pt x="203" y="168"/>
                    <a:pt x="203" y="168"/>
                    <a:pt x="203" y="168"/>
                  </a:cubicBezTo>
                  <a:cubicBezTo>
                    <a:pt x="196" y="168"/>
                    <a:pt x="196" y="168"/>
                    <a:pt x="196" y="168"/>
                  </a:cubicBezTo>
                  <a:cubicBezTo>
                    <a:pt x="196" y="174"/>
                    <a:pt x="196" y="174"/>
                    <a:pt x="196" y="174"/>
                  </a:cubicBezTo>
                  <a:cubicBezTo>
                    <a:pt x="203" y="174"/>
                    <a:pt x="203" y="174"/>
                    <a:pt x="203" y="174"/>
                  </a:cubicBezTo>
                  <a:cubicBezTo>
                    <a:pt x="203" y="202"/>
                    <a:pt x="203" y="202"/>
                    <a:pt x="203" y="202"/>
                  </a:cubicBezTo>
                  <a:cubicBezTo>
                    <a:pt x="203" y="203"/>
                    <a:pt x="201" y="205"/>
                    <a:pt x="199" y="205"/>
                  </a:cubicBezTo>
                  <a:close/>
                  <a:moveTo>
                    <a:pt x="155" y="174"/>
                  </a:moveTo>
                  <a:cubicBezTo>
                    <a:pt x="155" y="168"/>
                    <a:pt x="155" y="168"/>
                    <a:pt x="155" y="168"/>
                  </a:cubicBezTo>
                  <a:cubicBezTo>
                    <a:pt x="162" y="168"/>
                    <a:pt x="162" y="168"/>
                    <a:pt x="162" y="168"/>
                  </a:cubicBezTo>
                  <a:cubicBezTo>
                    <a:pt x="162" y="174"/>
                    <a:pt x="162" y="174"/>
                    <a:pt x="162" y="174"/>
                  </a:cubicBezTo>
                  <a:lnTo>
                    <a:pt x="155"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1" name="Forma libre 115">
              <a:extLst>
                <a:ext uri="{FF2B5EF4-FFF2-40B4-BE49-F238E27FC236}">
                  <a16:creationId xmlns:a16="http://schemas.microsoft.com/office/drawing/2014/main" id="{797FED6E-50B3-4F95-8E87-294B09F17FFD}"/>
                </a:ext>
              </a:extLst>
            </p:cNvPr>
            <p:cNvSpPr>
              <a:spLocks noEditPoints="1"/>
            </p:cNvSpPr>
            <p:nvPr userDrawn="1"/>
          </p:nvSpPr>
          <p:spPr bwMode="auto">
            <a:xfrm>
              <a:off x="4093265" y="5570538"/>
              <a:ext cx="53838" cy="53975"/>
            </a:xfrm>
            <a:custGeom>
              <a:avLst/>
              <a:gdLst>
                <a:gd name="T0" fmla="*/ 17 w 17"/>
                <a:gd name="T1" fmla="*/ 9 h 17"/>
                <a:gd name="T2" fmla="*/ 9 w 17"/>
                <a:gd name="T3" fmla="*/ 0 h 17"/>
                <a:gd name="T4" fmla="*/ 0 w 17"/>
                <a:gd name="T5" fmla="*/ 9 h 17"/>
                <a:gd name="T6" fmla="*/ 9 w 17"/>
                <a:gd name="T7" fmla="*/ 17 h 17"/>
                <a:gd name="T8" fmla="*/ 17 w 17"/>
                <a:gd name="T9" fmla="*/ 9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9" y="0"/>
                  </a:cubicBezTo>
                  <a:cubicBezTo>
                    <a:pt x="4" y="0"/>
                    <a:pt x="0" y="4"/>
                    <a:pt x="0" y="9"/>
                  </a:cubicBezTo>
                  <a:cubicBezTo>
                    <a:pt x="0" y="13"/>
                    <a:pt x="4" y="17"/>
                    <a:pt x="9" y="17"/>
                  </a:cubicBezTo>
                  <a:cubicBezTo>
                    <a:pt x="13" y="17"/>
                    <a:pt x="17" y="13"/>
                    <a:pt x="17" y="9"/>
                  </a:cubicBezTo>
                  <a:close/>
                  <a:moveTo>
                    <a:pt x="9" y="10"/>
                  </a:moveTo>
                  <a:cubicBezTo>
                    <a:pt x="8" y="10"/>
                    <a:pt x="7" y="10"/>
                    <a:pt x="7" y="9"/>
                  </a:cubicBezTo>
                  <a:cubicBezTo>
                    <a:pt x="7" y="8"/>
                    <a:pt x="8" y="7"/>
                    <a:pt x="9" y="7"/>
                  </a:cubicBezTo>
                  <a:cubicBezTo>
                    <a:pt x="10" y="7"/>
                    <a:pt x="10" y="8"/>
                    <a:pt x="10" y="9"/>
                  </a:cubicBezTo>
                  <a:cubicBezTo>
                    <a:pt x="10" y="10"/>
                    <a:pt x="10" y="10"/>
                    <a:pt x="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7" name="Forma libre 116">
              <a:extLst>
                <a:ext uri="{FF2B5EF4-FFF2-40B4-BE49-F238E27FC236}">
                  <a16:creationId xmlns:a16="http://schemas.microsoft.com/office/drawing/2014/main" id="{0581C4E1-DDFD-437A-8F74-F807EA4C0DA0}"/>
                </a:ext>
              </a:extLst>
            </p:cNvPr>
            <p:cNvSpPr>
              <a:spLocks noEditPoints="1"/>
            </p:cNvSpPr>
            <p:nvPr userDrawn="1"/>
          </p:nvSpPr>
          <p:spPr bwMode="auto">
            <a:xfrm>
              <a:off x="4232610" y="5570538"/>
              <a:ext cx="53838" cy="53975"/>
            </a:xfrm>
            <a:custGeom>
              <a:avLst/>
              <a:gdLst>
                <a:gd name="T0" fmla="*/ 9 w 17"/>
                <a:gd name="T1" fmla="*/ 17 h 17"/>
                <a:gd name="T2" fmla="*/ 17 w 17"/>
                <a:gd name="T3" fmla="*/ 9 h 17"/>
                <a:gd name="T4" fmla="*/ 9 w 17"/>
                <a:gd name="T5" fmla="*/ 0 h 17"/>
                <a:gd name="T6" fmla="*/ 0 w 17"/>
                <a:gd name="T7" fmla="*/ 9 h 17"/>
                <a:gd name="T8" fmla="*/ 9 w 17"/>
                <a:gd name="T9" fmla="*/ 17 h 17"/>
                <a:gd name="T10" fmla="*/ 9 w 17"/>
                <a:gd name="T11" fmla="*/ 7 h 17"/>
                <a:gd name="T12" fmla="*/ 11 w 17"/>
                <a:gd name="T13" fmla="*/ 9 h 17"/>
                <a:gd name="T14" fmla="*/ 9 w 17"/>
                <a:gd name="T15" fmla="*/ 10 h 17"/>
                <a:gd name="T16" fmla="*/ 7 w 17"/>
                <a:gd name="T17" fmla="*/ 9 h 17"/>
                <a:gd name="T18" fmla="*/ 9 w 17"/>
                <a:gd name="T19"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14" y="17"/>
                    <a:pt x="17" y="13"/>
                    <a:pt x="17" y="9"/>
                  </a:cubicBezTo>
                  <a:cubicBezTo>
                    <a:pt x="17" y="4"/>
                    <a:pt x="14" y="0"/>
                    <a:pt x="9" y="0"/>
                  </a:cubicBezTo>
                  <a:cubicBezTo>
                    <a:pt x="4" y="0"/>
                    <a:pt x="0" y="4"/>
                    <a:pt x="0" y="9"/>
                  </a:cubicBezTo>
                  <a:cubicBezTo>
                    <a:pt x="0" y="13"/>
                    <a:pt x="4" y="17"/>
                    <a:pt x="9" y="17"/>
                  </a:cubicBezTo>
                  <a:close/>
                  <a:moveTo>
                    <a:pt x="9" y="7"/>
                  </a:moveTo>
                  <a:cubicBezTo>
                    <a:pt x="10" y="7"/>
                    <a:pt x="11" y="8"/>
                    <a:pt x="11" y="9"/>
                  </a:cubicBezTo>
                  <a:cubicBezTo>
                    <a:pt x="11" y="10"/>
                    <a:pt x="10" y="10"/>
                    <a:pt x="9" y="10"/>
                  </a:cubicBezTo>
                  <a:cubicBezTo>
                    <a:pt x="8" y="10"/>
                    <a:pt x="7" y="10"/>
                    <a:pt x="7" y="9"/>
                  </a:cubicBezTo>
                  <a:cubicBezTo>
                    <a:pt x="7" y="8"/>
                    <a:pt x="8"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58" name="Forma libre 117">
              <a:extLst>
                <a:ext uri="{FF2B5EF4-FFF2-40B4-BE49-F238E27FC236}">
                  <a16:creationId xmlns:a16="http://schemas.microsoft.com/office/drawing/2014/main" id="{0ACDFC62-006D-47A6-AEF2-935DC70DFFA2}"/>
                </a:ext>
              </a:extLst>
            </p:cNvPr>
            <p:cNvSpPr>
              <a:spLocks/>
            </p:cNvSpPr>
            <p:nvPr userDrawn="1"/>
          </p:nvSpPr>
          <p:spPr bwMode="auto">
            <a:xfrm>
              <a:off x="4137602" y="5691188"/>
              <a:ext cx="107676" cy="41275"/>
            </a:xfrm>
            <a:custGeom>
              <a:avLst/>
              <a:gdLst>
                <a:gd name="T0" fmla="*/ 34 w 34"/>
                <a:gd name="T1" fmla="*/ 3 h 13"/>
                <a:gd name="T2" fmla="*/ 34 w 34"/>
                <a:gd name="T3" fmla="*/ 0 h 13"/>
                <a:gd name="T4" fmla="*/ 27 w 34"/>
                <a:gd name="T5" fmla="*/ 0 h 13"/>
                <a:gd name="T6" fmla="*/ 27 w 34"/>
                <a:gd name="T7" fmla="*/ 3 h 13"/>
                <a:gd name="T8" fmla="*/ 24 w 34"/>
                <a:gd name="T9" fmla="*/ 6 h 13"/>
                <a:gd name="T10" fmla="*/ 10 w 34"/>
                <a:gd name="T11" fmla="*/ 6 h 13"/>
                <a:gd name="T12" fmla="*/ 7 w 34"/>
                <a:gd name="T13" fmla="*/ 3 h 13"/>
                <a:gd name="T14" fmla="*/ 7 w 34"/>
                <a:gd name="T15" fmla="*/ 0 h 13"/>
                <a:gd name="T16" fmla="*/ 0 w 34"/>
                <a:gd name="T17" fmla="*/ 0 h 13"/>
                <a:gd name="T18" fmla="*/ 0 w 34"/>
                <a:gd name="T19" fmla="*/ 3 h 13"/>
                <a:gd name="T20" fmla="*/ 10 w 34"/>
                <a:gd name="T21" fmla="*/ 13 h 13"/>
                <a:gd name="T22" fmla="*/ 24 w 34"/>
                <a:gd name="T23" fmla="*/ 13 h 13"/>
                <a:gd name="T24" fmla="*/ 34 w 34"/>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3">
                  <a:moveTo>
                    <a:pt x="34" y="3"/>
                  </a:moveTo>
                  <a:cubicBezTo>
                    <a:pt x="34" y="0"/>
                    <a:pt x="34" y="0"/>
                    <a:pt x="34" y="0"/>
                  </a:cubicBezTo>
                  <a:cubicBezTo>
                    <a:pt x="27" y="0"/>
                    <a:pt x="27" y="0"/>
                    <a:pt x="27" y="0"/>
                  </a:cubicBezTo>
                  <a:cubicBezTo>
                    <a:pt x="27" y="3"/>
                    <a:pt x="27" y="3"/>
                    <a:pt x="27" y="3"/>
                  </a:cubicBezTo>
                  <a:cubicBezTo>
                    <a:pt x="27" y="5"/>
                    <a:pt x="25" y="6"/>
                    <a:pt x="24" y="6"/>
                  </a:cubicBezTo>
                  <a:cubicBezTo>
                    <a:pt x="10" y="6"/>
                    <a:pt x="10" y="6"/>
                    <a:pt x="10" y="6"/>
                  </a:cubicBezTo>
                  <a:cubicBezTo>
                    <a:pt x="8" y="6"/>
                    <a:pt x="7" y="5"/>
                    <a:pt x="7" y="3"/>
                  </a:cubicBezTo>
                  <a:cubicBezTo>
                    <a:pt x="7" y="0"/>
                    <a:pt x="7" y="0"/>
                    <a:pt x="7" y="0"/>
                  </a:cubicBezTo>
                  <a:cubicBezTo>
                    <a:pt x="0" y="0"/>
                    <a:pt x="0" y="0"/>
                    <a:pt x="0" y="0"/>
                  </a:cubicBezTo>
                  <a:cubicBezTo>
                    <a:pt x="0" y="3"/>
                    <a:pt x="0" y="3"/>
                    <a:pt x="0" y="3"/>
                  </a:cubicBezTo>
                  <a:cubicBezTo>
                    <a:pt x="0" y="9"/>
                    <a:pt x="4" y="13"/>
                    <a:pt x="10" y="13"/>
                  </a:cubicBezTo>
                  <a:cubicBezTo>
                    <a:pt x="24" y="13"/>
                    <a:pt x="24" y="13"/>
                    <a:pt x="24" y="13"/>
                  </a:cubicBezTo>
                  <a:cubicBezTo>
                    <a:pt x="29" y="13"/>
                    <a:pt x="34" y="9"/>
                    <a:pt x="3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nvGrpSpPr>
          <p:cNvPr id="59" name="Grupo 58" descr="Icono de profesor">
            <a:extLst>
              <a:ext uri="{FF2B5EF4-FFF2-40B4-BE49-F238E27FC236}">
                <a16:creationId xmlns:a16="http://schemas.microsoft.com/office/drawing/2014/main" id="{8234CB8B-11CE-4711-BC7C-E66F964753EB}"/>
              </a:ext>
            </a:extLst>
          </p:cNvPr>
          <p:cNvGrpSpPr/>
          <p:nvPr/>
        </p:nvGrpSpPr>
        <p:grpSpPr>
          <a:xfrm>
            <a:off x="666386" y="5810895"/>
            <a:ext cx="1423496" cy="1477597"/>
            <a:chOff x="2242191" y="6210300"/>
            <a:chExt cx="663474" cy="671513"/>
          </a:xfrm>
          <a:solidFill>
            <a:srgbClr val="FF5601"/>
          </a:solidFill>
          <a:effectLst>
            <a:reflection blurRad="6350" stA="50000" endA="300" endPos="38500" dist="50800" dir="5400000" sy="-100000" algn="bl" rotWithShape="0"/>
          </a:effectLst>
        </p:grpSpPr>
        <p:sp>
          <p:nvSpPr>
            <p:cNvPr id="60" name="Forma libre 64">
              <a:extLst>
                <a:ext uri="{FF2B5EF4-FFF2-40B4-BE49-F238E27FC236}">
                  <a16:creationId xmlns:a16="http://schemas.microsoft.com/office/drawing/2014/main" id="{924B2E3A-08E6-49EA-8917-03806C07934D}"/>
                </a:ext>
              </a:extLst>
            </p:cNvPr>
            <p:cNvSpPr>
              <a:spLocks noEditPoints="1"/>
            </p:cNvSpPr>
            <p:nvPr userDrawn="1"/>
          </p:nvSpPr>
          <p:spPr bwMode="auto">
            <a:xfrm>
              <a:off x="2419539" y="6435725"/>
              <a:ext cx="53838" cy="53975"/>
            </a:xfrm>
            <a:custGeom>
              <a:avLst/>
              <a:gdLst>
                <a:gd name="T0" fmla="*/ 17 w 17"/>
                <a:gd name="T1" fmla="*/ 9 h 17"/>
                <a:gd name="T2" fmla="*/ 8 w 17"/>
                <a:gd name="T3" fmla="*/ 0 h 17"/>
                <a:gd name="T4" fmla="*/ 0 w 17"/>
                <a:gd name="T5" fmla="*/ 9 h 17"/>
                <a:gd name="T6" fmla="*/ 8 w 17"/>
                <a:gd name="T7" fmla="*/ 17 h 17"/>
                <a:gd name="T8" fmla="*/ 17 w 17"/>
                <a:gd name="T9" fmla="*/ 9 h 17"/>
                <a:gd name="T10" fmla="*/ 6 w 17"/>
                <a:gd name="T11" fmla="*/ 9 h 17"/>
                <a:gd name="T12" fmla="*/ 8 w 17"/>
                <a:gd name="T13" fmla="*/ 7 h 17"/>
                <a:gd name="T14" fmla="*/ 10 w 17"/>
                <a:gd name="T15" fmla="*/ 9 h 17"/>
                <a:gd name="T16" fmla="*/ 8 w 17"/>
                <a:gd name="T17" fmla="*/ 10 h 17"/>
                <a:gd name="T18" fmla="*/ 6 w 17"/>
                <a:gd name="T1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9"/>
                  </a:moveTo>
                  <a:cubicBezTo>
                    <a:pt x="17" y="4"/>
                    <a:pt x="13" y="0"/>
                    <a:pt x="8" y="0"/>
                  </a:cubicBezTo>
                  <a:cubicBezTo>
                    <a:pt x="3" y="0"/>
                    <a:pt x="0" y="4"/>
                    <a:pt x="0" y="9"/>
                  </a:cubicBezTo>
                  <a:cubicBezTo>
                    <a:pt x="0" y="13"/>
                    <a:pt x="3" y="17"/>
                    <a:pt x="8" y="17"/>
                  </a:cubicBezTo>
                  <a:cubicBezTo>
                    <a:pt x="13" y="17"/>
                    <a:pt x="17" y="13"/>
                    <a:pt x="17" y="9"/>
                  </a:cubicBezTo>
                  <a:close/>
                  <a:moveTo>
                    <a:pt x="6" y="9"/>
                  </a:moveTo>
                  <a:cubicBezTo>
                    <a:pt x="6" y="8"/>
                    <a:pt x="7" y="7"/>
                    <a:pt x="8" y="7"/>
                  </a:cubicBezTo>
                  <a:cubicBezTo>
                    <a:pt x="9" y="7"/>
                    <a:pt x="10" y="8"/>
                    <a:pt x="10" y="9"/>
                  </a:cubicBezTo>
                  <a:cubicBezTo>
                    <a:pt x="10" y="10"/>
                    <a:pt x="9" y="10"/>
                    <a:pt x="8" y="10"/>
                  </a:cubicBezTo>
                  <a:cubicBezTo>
                    <a:pt x="7" y="10"/>
                    <a:pt x="6" y="10"/>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1" name="Forma libre 65">
              <a:extLst>
                <a:ext uri="{FF2B5EF4-FFF2-40B4-BE49-F238E27FC236}">
                  <a16:creationId xmlns:a16="http://schemas.microsoft.com/office/drawing/2014/main" id="{5CD330F8-5985-45C2-906B-2DFA5139D129}"/>
                </a:ext>
              </a:extLst>
            </p:cNvPr>
            <p:cNvSpPr>
              <a:spLocks noEditPoints="1"/>
            </p:cNvSpPr>
            <p:nvPr userDrawn="1"/>
          </p:nvSpPr>
          <p:spPr bwMode="auto">
            <a:xfrm>
              <a:off x="2558884" y="6435725"/>
              <a:ext cx="53838" cy="53975"/>
            </a:xfrm>
            <a:custGeom>
              <a:avLst/>
              <a:gdLst>
                <a:gd name="T0" fmla="*/ 9 w 17"/>
                <a:gd name="T1" fmla="*/ 0 h 17"/>
                <a:gd name="T2" fmla="*/ 0 w 17"/>
                <a:gd name="T3" fmla="*/ 9 h 17"/>
                <a:gd name="T4" fmla="*/ 9 w 17"/>
                <a:gd name="T5" fmla="*/ 17 h 17"/>
                <a:gd name="T6" fmla="*/ 17 w 17"/>
                <a:gd name="T7" fmla="*/ 9 h 17"/>
                <a:gd name="T8" fmla="*/ 9 w 17"/>
                <a:gd name="T9" fmla="*/ 0 h 17"/>
                <a:gd name="T10" fmla="*/ 9 w 17"/>
                <a:gd name="T11" fmla="*/ 10 h 17"/>
                <a:gd name="T12" fmla="*/ 7 w 17"/>
                <a:gd name="T13" fmla="*/ 9 h 17"/>
                <a:gd name="T14" fmla="*/ 9 w 17"/>
                <a:gd name="T15" fmla="*/ 7 h 17"/>
                <a:gd name="T16" fmla="*/ 10 w 17"/>
                <a:gd name="T17" fmla="*/ 9 h 17"/>
                <a:gd name="T18" fmla="*/ 9 w 17"/>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0"/>
                  </a:moveTo>
                  <a:cubicBezTo>
                    <a:pt x="4" y="0"/>
                    <a:pt x="0" y="4"/>
                    <a:pt x="0" y="9"/>
                  </a:cubicBezTo>
                  <a:cubicBezTo>
                    <a:pt x="0" y="13"/>
                    <a:pt x="4" y="17"/>
                    <a:pt x="9" y="17"/>
                  </a:cubicBezTo>
                  <a:cubicBezTo>
                    <a:pt x="13" y="17"/>
                    <a:pt x="17" y="13"/>
                    <a:pt x="17" y="9"/>
                  </a:cubicBezTo>
                  <a:cubicBezTo>
                    <a:pt x="17" y="4"/>
                    <a:pt x="13" y="0"/>
                    <a:pt x="9" y="0"/>
                  </a:cubicBezTo>
                  <a:close/>
                  <a:moveTo>
                    <a:pt x="9" y="10"/>
                  </a:moveTo>
                  <a:cubicBezTo>
                    <a:pt x="8" y="10"/>
                    <a:pt x="7" y="10"/>
                    <a:pt x="7" y="9"/>
                  </a:cubicBezTo>
                  <a:cubicBezTo>
                    <a:pt x="7" y="8"/>
                    <a:pt x="8" y="7"/>
                    <a:pt x="9" y="7"/>
                  </a:cubicBezTo>
                  <a:cubicBezTo>
                    <a:pt x="9" y="7"/>
                    <a:pt x="10" y="8"/>
                    <a:pt x="10" y="9"/>
                  </a:cubicBezTo>
                  <a:cubicBezTo>
                    <a:pt x="10" y="10"/>
                    <a:pt x="9" y="10"/>
                    <a:pt x="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2" name="Forma libre 66">
              <a:extLst>
                <a:ext uri="{FF2B5EF4-FFF2-40B4-BE49-F238E27FC236}">
                  <a16:creationId xmlns:a16="http://schemas.microsoft.com/office/drawing/2014/main" id="{1D3C6B01-7909-47B9-9E9E-C414AB02EFA6}"/>
                </a:ext>
              </a:extLst>
            </p:cNvPr>
            <p:cNvSpPr>
              <a:spLocks/>
            </p:cNvSpPr>
            <p:nvPr userDrawn="1"/>
          </p:nvSpPr>
          <p:spPr bwMode="auto">
            <a:xfrm>
              <a:off x="2429040" y="6534150"/>
              <a:ext cx="174181" cy="87313"/>
            </a:xfrm>
            <a:custGeom>
              <a:avLst/>
              <a:gdLst>
                <a:gd name="T0" fmla="*/ 27 w 55"/>
                <a:gd name="T1" fmla="*/ 20 h 27"/>
                <a:gd name="T2" fmla="*/ 7 w 55"/>
                <a:gd name="T3" fmla="*/ 0 h 27"/>
                <a:gd name="T4" fmla="*/ 0 w 55"/>
                <a:gd name="T5" fmla="*/ 0 h 27"/>
                <a:gd name="T6" fmla="*/ 27 w 55"/>
                <a:gd name="T7" fmla="*/ 27 h 27"/>
                <a:gd name="T8" fmla="*/ 55 w 55"/>
                <a:gd name="T9" fmla="*/ 0 h 27"/>
                <a:gd name="T10" fmla="*/ 48 w 55"/>
                <a:gd name="T11" fmla="*/ 0 h 27"/>
                <a:gd name="T12" fmla="*/ 27 w 55"/>
                <a:gd name="T13" fmla="*/ 20 h 27"/>
              </a:gdLst>
              <a:ahLst/>
              <a:cxnLst>
                <a:cxn ang="0">
                  <a:pos x="T0" y="T1"/>
                </a:cxn>
                <a:cxn ang="0">
                  <a:pos x="T2" y="T3"/>
                </a:cxn>
                <a:cxn ang="0">
                  <a:pos x="T4" y="T5"/>
                </a:cxn>
                <a:cxn ang="0">
                  <a:pos x="T6" y="T7"/>
                </a:cxn>
                <a:cxn ang="0">
                  <a:pos x="T8" y="T9"/>
                </a:cxn>
                <a:cxn ang="0">
                  <a:pos x="T10" y="T11"/>
                </a:cxn>
                <a:cxn ang="0">
                  <a:pos x="T12" y="T13"/>
                </a:cxn>
              </a:cxnLst>
              <a:rect l="0" t="0" r="r" b="b"/>
              <a:pathLst>
                <a:path w="55" h="27">
                  <a:moveTo>
                    <a:pt x="27" y="20"/>
                  </a:moveTo>
                  <a:cubicBezTo>
                    <a:pt x="16" y="20"/>
                    <a:pt x="7" y="11"/>
                    <a:pt x="7" y="0"/>
                  </a:cubicBezTo>
                  <a:cubicBezTo>
                    <a:pt x="0" y="0"/>
                    <a:pt x="0" y="0"/>
                    <a:pt x="0" y="0"/>
                  </a:cubicBezTo>
                  <a:cubicBezTo>
                    <a:pt x="0" y="15"/>
                    <a:pt x="12" y="27"/>
                    <a:pt x="27" y="27"/>
                  </a:cubicBezTo>
                  <a:cubicBezTo>
                    <a:pt x="42" y="27"/>
                    <a:pt x="55" y="15"/>
                    <a:pt x="55" y="0"/>
                  </a:cubicBezTo>
                  <a:cubicBezTo>
                    <a:pt x="48" y="0"/>
                    <a:pt x="48" y="0"/>
                    <a:pt x="48" y="0"/>
                  </a:cubicBezTo>
                  <a:cubicBezTo>
                    <a:pt x="48" y="11"/>
                    <a:pt x="39" y="20"/>
                    <a:pt x="2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3" name="Forma libre 67">
              <a:extLst>
                <a:ext uri="{FF2B5EF4-FFF2-40B4-BE49-F238E27FC236}">
                  <a16:creationId xmlns:a16="http://schemas.microsoft.com/office/drawing/2014/main" id="{2E88F208-0A30-4520-B59C-DA98383F1F6F}"/>
                </a:ext>
              </a:extLst>
            </p:cNvPr>
            <p:cNvSpPr>
              <a:spLocks noEditPoints="1"/>
            </p:cNvSpPr>
            <p:nvPr userDrawn="1"/>
          </p:nvSpPr>
          <p:spPr bwMode="auto">
            <a:xfrm>
              <a:off x="2720398" y="6565900"/>
              <a:ext cx="140929" cy="87313"/>
            </a:xfrm>
            <a:custGeom>
              <a:avLst/>
              <a:gdLst>
                <a:gd name="T0" fmla="*/ 0 w 89"/>
                <a:gd name="T1" fmla="*/ 55 h 55"/>
                <a:gd name="T2" fmla="*/ 89 w 89"/>
                <a:gd name="T3" fmla="*/ 55 h 55"/>
                <a:gd name="T4" fmla="*/ 89 w 89"/>
                <a:gd name="T5" fmla="*/ 0 h 55"/>
                <a:gd name="T6" fmla="*/ 0 w 89"/>
                <a:gd name="T7" fmla="*/ 0 h 55"/>
                <a:gd name="T8" fmla="*/ 0 w 89"/>
                <a:gd name="T9" fmla="*/ 55 h 55"/>
                <a:gd name="T10" fmla="*/ 14 w 89"/>
                <a:gd name="T11" fmla="*/ 15 h 55"/>
                <a:gd name="T12" fmla="*/ 77 w 89"/>
                <a:gd name="T13" fmla="*/ 15 h 55"/>
                <a:gd name="T14" fmla="*/ 77 w 89"/>
                <a:gd name="T15" fmla="*/ 43 h 55"/>
                <a:gd name="T16" fmla="*/ 14 w 89"/>
                <a:gd name="T17" fmla="*/ 43 h 55"/>
                <a:gd name="T18" fmla="*/ 14 w 89"/>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55">
                  <a:moveTo>
                    <a:pt x="0" y="55"/>
                  </a:moveTo>
                  <a:lnTo>
                    <a:pt x="89" y="55"/>
                  </a:lnTo>
                  <a:lnTo>
                    <a:pt x="89" y="0"/>
                  </a:lnTo>
                  <a:lnTo>
                    <a:pt x="0" y="0"/>
                  </a:lnTo>
                  <a:lnTo>
                    <a:pt x="0" y="55"/>
                  </a:lnTo>
                  <a:close/>
                  <a:moveTo>
                    <a:pt x="14" y="15"/>
                  </a:moveTo>
                  <a:lnTo>
                    <a:pt x="77" y="15"/>
                  </a:lnTo>
                  <a:lnTo>
                    <a:pt x="77" y="43"/>
                  </a:lnTo>
                  <a:lnTo>
                    <a:pt x="14" y="43"/>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4" name="Rectángulo 68">
              <a:extLst>
                <a:ext uri="{FF2B5EF4-FFF2-40B4-BE49-F238E27FC236}">
                  <a16:creationId xmlns:a16="http://schemas.microsoft.com/office/drawing/2014/main" id="{D27E7240-7485-4049-9879-4440BA53A23A}"/>
                </a:ext>
              </a:extLst>
            </p:cNvPr>
            <p:cNvSpPr>
              <a:spLocks noChangeArrowheads="1"/>
            </p:cNvSpPr>
            <p:nvPr userDrawn="1"/>
          </p:nvSpPr>
          <p:spPr bwMode="auto">
            <a:xfrm>
              <a:off x="2720398" y="6675438"/>
              <a:ext cx="22169"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5" name="Rectángulo 69">
              <a:extLst>
                <a:ext uri="{FF2B5EF4-FFF2-40B4-BE49-F238E27FC236}">
                  <a16:creationId xmlns:a16="http://schemas.microsoft.com/office/drawing/2014/main" id="{CE658B73-101C-4102-A244-F9F2DDA8DAB6}"/>
                </a:ext>
              </a:extLst>
            </p:cNvPr>
            <p:cNvSpPr>
              <a:spLocks noChangeArrowheads="1"/>
            </p:cNvSpPr>
            <p:nvPr userDrawn="1"/>
          </p:nvSpPr>
          <p:spPr bwMode="auto">
            <a:xfrm>
              <a:off x="2764735" y="6675438"/>
              <a:ext cx="96592"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6" name="Rectángulo 70">
              <a:extLst>
                <a:ext uri="{FF2B5EF4-FFF2-40B4-BE49-F238E27FC236}">
                  <a16:creationId xmlns:a16="http://schemas.microsoft.com/office/drawing/2014/main" id="{2FD6A517-CC38-45E8-B951-371B07BC8125}"/>
                </a:ext>
              </a:extLst>
            </p:cNvPr>
            <p:cNvSpPr>
              <a:spLocks noChangeArrowheads="1"/>
            </p:cNvSpPr>
            <p:nvPr userDrawn="1"/>
          </p:nvSpPr>
          <p:spPr bwMode="auto">
            <a:xfrm>
              <a:off x="2720398" y="6719888"/>
              <a:ext cx="140929"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sp>
          <p:nvSpPr>
            <p:cNvPr id="67" name="Forma libre 71">
              <a:extLst>
                <a:ext uri="{FF2B5EF4-FFF2-40B4-BE49-F238E27FC236}">
                  <a16:creationId xmlns:a16="http://schemas.microsoft.com/office/drawing/2014/main" id="{4F31FC18-E6AA-4D22-95A5-918B07689743}"/>
                </a:ext>
              </a:extLst>
            </p:cNvPr>
            <p:cNvSpPr>
              <a:spLocks noEditPoints="1"/>
            </p:cNvSpPr>
            <p:nvPr userDrawn="1"/>
          </p:nvSpPr>
          <p:spPr bwMode="auto">
            <a:xfrm>
              <a:off x="2242191" y="6210300"/>
              <a:ext cx="663474" cy="671513"/>
            </a:xfrm>
            <a:custGeom>
              <a:avLst/>
              <a:gdLst>
                <a:gd name="T0" fmla="*/ 148 w 209"/>
                <a:gd name="T1" fmla="*/ 92 h 211"/>
                <a:gd name="T2" fmla="*/ 86 w 209"/>
                <a:gd name="T3" fmla="*/ 0 h 211"/>
                <a:gd name="T4" fmla="*/ 13 w 209"/>
                <a:gd name="T5" fmla="*/ 133 h 211"/>
                <a:gd name="T6" fmla="*/ 29 w 209"/>
                <a:gd name="T7" fmla="*/ 149 h 211"/>
                <a:gd name="T8" fmla="*/ 131 w 209"/>
                <a:gd name="T9" fmla="*/ 211 h 211"/>
                <a:gd name="T10" fmla="*/ 202 w 209"/>
                <a:gd name="T11" fmla="*/ 197 h 211"/>
                <a:gd name="T12" fmla="*/ 209 w 209"/>
                <a:gd name="T13" fmla="*/ 105 h 211"/>
                <a:gd name="T14" fmla="*/ 131 w 209"/>
                <a:gd name="T15" fmla="*/ 184 h 211"/>
                <a:gd name="T16" fmla="*/ 137 w 209"/>
                <a:gd name="T17" fmla="*/ 105 h 211"/>
                <a:gd name="T18" fmla="*/ 57 w 209"/>
                <a:gd name="T19" fmla="*/ 151 h 211"/>
                <a:gd name="T20" fmla="*/ 67 w 209"/>
                <a:gd name="T21" fmla="*/ 169 h 211"/>
                <a:gd name="T22" fmla="*/ 117 w 209"/>
                <a:gd name="T23" fmla="*/ 126 h 211"/>
                <a:gd name="T24" fmla="*/ 49 w 209"/>
                <a:gd name="T25" fmla="*/ 77 h 211"/>
                <a:gd name="T26" fmla="*/ 127 w 209"/>
                <a:gd name="T27" fmla="*/ 99 h 211"/>
                <a:gd name="T28" fmla="*/ 117 w 209"/>
                <a:gd name="T29" fmla="*/ 176 h 211"/>
                <a:gd name="T30" fmla="*/ 88 w 209"/>
                <a:gd name="T31" fmla="*/ 191 h 211"/>
                <a:gd name="T32" fmla="*/ 93 w 209"/>
                <a:gd name="T33" fmla="*/ 177 h 211"/>
                <a:gd name="T34" fmla="*/ 117 w 209"/>
                <a:gd name="T35" fmla="*/ 151 h 211"/>
                <a:gd name="T36" fmla="*/ 86 w 209"/>
                <a:gd name="T37" fmla="*/ 146 h 211"/>
                <a:gd name="T38" fmla="*/ 86 w 209"/>
                <a:gd name="T39" fmla="*/ 156 h 211"/>
                <a:gd name="T40" fmla="*/ 86 w 209"/>
                <a:gd name="T41" fmla="*/ 146 h 211"/>
                <a:gd name="T42" fmla="*/ 96 w 209"/>
                <a:gd name="T43" fmla="*/ 169 h 211"/>
                <a:gd name="T44" fmla="*/ 110 w 209"/>
                <a:gd name="T45" fmla="*/ 143 h 211"/>
                <a:gd name="T46" fmla="*/ 74 w 209"/>
                <a:gd name="T47" fmla="*/ 161 h 211"/>
                <a:gd name="T48" fmla="*/ 119 w 209"/>
                <a:gd name="T49" fmla="*/ 204 h 211"/>
                <a:gd name="T50" fmla="*/ 134 w 209"/>
                <a:gd name="T51" fmla="*/ 99 h 211"/>
                <a:gd name="T52" fmla="*/ 86 w 209"/>
                <a:gd name="T53" fmla="*/ 6 h 211"/>
                <a:gd name="T54" fmla="*/ 120 w 209"/>
                <a:gd name="T55" fmla="*/ 30 h 211"/>
                <a:gd name="T56" fmla="*/ 134 w 209"/>
                <a:gd name="T57" fmla="*/ 61 h 211"/>
                <a:gd name="T58" fmla="*/ 112 w 209"/>
                <a:gd name="T59" fmla="*/ 51 h 211"/>
                <a:gd name="T60" fmla="*/ 32 w 209"/>
                <a:gd name="T61" fmla="*/ 61 h 211"/>
                <a:gd name="T62" fmla="*/ 39 w 209"/>
                <a:gd name="T63" fmla="*/ 101 h 211"/>
                <a:gd name="T64" fmla="*/ 35 w 209"/>
                <a:gd name="T65" fmla="*/ 132 h 211"/>
                <a:gd name="T66" fmla="*/ 16 w 209"/>
                <a:gd name="T67" fmla="*/ 140 h 211"/>
                <a:gd name="T68" fmla="*/ 40 w 209"/>
                <a:gd name="T69" fmla="*/ 109 h 211"/>
                <a:gd name="T70" fmla="*/ 37 w 209"/>
                <a:gd name="T71" fmla="*/ 148 h 211"/>
                <a:gd name="T72" fmla="*/ 50 w 209"/>
                <a:gd name="T73" fmla="*/ 152 h 211"/>
                <a:gd name="T74" fmla="*/ 76 w 209"/>
                <a:gd name="T75" fmla="*/ 204 h 211"/>
                <a:gd name="T76" fmla="*/ 36 w 209"/>
                <a:gd name="T77" fmla="*/ 204 h 211"/>
                <a:gd name="T78" fmla="*/ 134 w 209"/>
                <a:gd name="T79" fmla="*/ 204 h 211"/>
                <a:gd name="T80" fmla="*/ 197 w 209"/>
                <a:gd name="T81" fmla="*/ 191 h 211"/>
                <a:gd name="T82" fmla="*/ 144 w 209"/>
                <a:gd name="T83" fmla="*/ 184 h 211"/>
                <a:gd name="T84" fmla="*/ 202 w 209"/>
                <a:gd name="T85" fmla="*/ 184 h 211"/>
                <a:gd name="T86" fmla="*/ 202 w 209"/>
                <a:gd name="T87" fmla="*/ 44 h 211"/>
                <a:gd name="T88" fmla="*/ 202 w 209"/>
                <a:gd name="T89" fmla="*/ 58 h 211"/>
                <a:gd name="T90" fmla="*/ 202 w 209"/>
                <a:gd name="T91" fmla="*/ 71 h 211"/>
                <a:gd name="T92" fmla="*/ 202 w 209"/>
                <a:gd name="T93" fmla="*/ 85 h 211"/>
                <a:gd name="T94" fmla="*/ 202 w 209"/>
                <a:gd name="T95" fmla="*/ 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9" h="211">
                  <a:moveTo>
                    <a:pt x="175" y="30"/>
                  </a:moveTo>
                  <a:cubicBezTo>
                    <a:pt x="175" y="99"/>
                    <a:pt x="175" y="99"/>
                    <a:pt x="175" y="99"/>
                  </a:cubicBezTo>
                  <a:cubicBezTo>
                    <a:pt x="146" y="99"/>
                    <a:pt x="146" y="99"/>
                    <a:pt x="146" y="99"/>
                  </a:cubicBezTo>
                  <a:cubicBezTo>
                    <a:pt x="147" y="96"/>
                    <a:pt x="148" y="94"/>
                    <a:pt x="148" y="92"/>
                  </a:cubicBezTo>
                  <a:cubicBezTo>
                    <a:pt x="148" y="51"/>
                    <a:pt x="148" y="51"/>
                    <a:pt x="148" y="51"/>
                  </a:cubicBezTo>
                  <a:cubicBezTo>
                    <a:pt x="148" y="37"/>
                    <a:pt x="137" y="25"/>
                    <a:pt x="123" y="24"/>
                  </a:cubicBezTo>
                  <a:cubicBezTo>
                    <a:pt x="120" y="10"/>
                    <a:pt x="107" y="0"/>
                    <a:pt x="93" y="0"/>
                  </a:cubicBezTo>
                  <a:cubicBezTo>
                    <a:pt x="86" y="0"/>
                    <a:pt x="86" y="0"/>
                    <a:pt x="86" y="0"/>
                  </a:cubicBezTo>
                  <a:cubicBezTo>
                    <a:pt x="53" y="0"/>
                    <a:pt x="25" y="27"/>
                    <a:pt x="25" y="61"/>
                  </a:cubicBezTo>
                  <a:cubicBezTo>
                    <a:pt x="25" y="92"/>
                    <a:pt x="25" y="92"/>
                    <a:pt x="25" y="92"/>
                  </a:cubicBezTo>
                  <a:cubicBezTo>
                    <a:pt x="25" y="109"/>
                    <a:pt x="25" y="109"/>
                    <a:pt x="25" y="109"/>
                  </a:cubicBezTo>
                  <a:cubicBezTo>
                    <a:pt x="25" y="119"/>
                    <a:pt x="21" y="128"/>
                    <a:pt x="13" y="133"/>
                  </a:cubicBezTo>
                  <a:cubicBezTo>
                    <a:pt x="7" y="139"/>
                    <a:pt x="7" y="139"/>
                    <a:pt x="7" y="139"/>
                  </a:cubicBezTo>
                  <a:cubicBezTo>
                    <a:pt x="8" y="141"/>
                    <a:pt x="8" y="141"/>
                    <a:pt x="8" y="141"/>
                  </a:cubicBezTo>
                  <a:cubicBezTo>
                    <a:pt x="8" y="141"/>
                    <a:pt x="13" y="150"/>
                    <a:pt x="25" y="150"/>
                  </a:cubicBezTo>
                  <a:cubicBezTo>
                    <a:pt x="27" y="150"/>
                    <a:pt x="28" y="149"/>
                    <a:pt x="29" y="149"/>
                  </a:cubicBezTo>
                  <a:cubicBezTo>
                    <a:pt x="28" y="151"/>
                    <a:pt x="27" y="153"/>
                    <a:pt x="26" y="154"/>
                  </a:cubicBezTo>
                  <a:cubicBezTo>
                    <a:pt x="19" y="159"/>
                    <a:pt x="14" y="167"/>
                    <a:pt x="11" y="175"/>
                  </a:cubicBezTo>
                  <a:cubicBezTo>
                    <a:pt x="0" y="211"/>
                    <a:pt x="0" y="211"/>
                    <a:pt x="0" y="211"/>
                  </a:cubicBezTo>
                  <a:cubicBezTo>
                    <a:pt x="131" y="211"/>
                    <a:pt x="131" y="211"/>
                    <a:pt x="131" y="211"/>
                  </a:cubicBezTo>
                  <a:cubicBezTo>
                    <a:pt x="134" y="211"/>
                    <a:pt x="134" y="211"/>
                    <a:pt x="134" y="211"/>
                  </a:cubicBezTo>
                  <a:cubicBezTo>
                    <a:pt x="209" y="211"/>
                    <a:pt x="209" y="211"/>
                    <a:pt x="209" y="211"/>
                  </a:cubicBezTo>
                  <a:cubicBezTo>
                    <a:pt x="209" y="204"/>
                    <a:pt x="209" y="204"/>
                    <a:pt x="209" y="204"/>
                  </a:cubicBezTo>
                  <a:cubicBezTo>
                    <a:pt x="205" y="204"/>
                    <a:pt x="202" y="201"/>
                    <a:pt x="202" y="197"/>
                  </a:cubicBezTo>
                  <a:cubicBezTo>
                    <a:pt x="202" y="194"/>
                    <a:pt x="205" y="191"/>
                    <a:pt x="209" y="191"/>
                  </a:cubicBezTo>
                  <a:cubicBezTo>
                    <a:pt x="209" y="187"/>
                    <a:pt x="209" y="187"/>
                    <a:pt x="209" y="187"/>
                  </a:cubicBezTo>
                  <a:cubicBezTo>
                    <a:pt x="209" y="184"/>
                    <a:pt x="209" y="184"/>
                    <a:pt x="209" y="184"/>
                  </a:cubicBezTo>
                  <a:cubicBezTo>
                    <a:pt x="209" y="105"/>
                    <a:pt x="209" y="105"/>
                    <a:pt x="209" y="105"/>
                  </a:cubicBezTo>
                  <a:cubicBezTo>
                    <a:pt x="209" y="99"/>
                    <a:pt x="209" y="99"/>
                    <a:pt x="209" y="99"/>
                  </a:cubicBezTo>
                  <a:cubicBezTo>
                    <a:pt x="209" y="30"/>
                    <a:pt x="209" y="30"/>
                    <a:pt x="209" y="30"/>
                  </a:cubicBezTo>
                  <a:lnTo>
                    <a:pt x="175" y="30"/>
                  </a:lnTo>
                  <a:close/>
                  <a:moveTo>
                    <a:pt x="131" y="184"/>
                  </a:moveTo>
                  <a:cubicBezTo>
                    <a:pt x="128" y="184"/>
                    <a:pt x="126" y="184"/>
                    <a:pt x="124" y="186"/>
                  </a:cubicBezTo>
                  <a:cubicBezTo>
                    <a:pt x="124" y="113"/>
                    <a:pt x="124" y="113"/>
                    <a:pt x="124" y="113"/>
                  </a:cubicBezTo>
                  <a:cubicBezTo>
                    <a:pt x="124" y="109"/>
                    <a:pt x="127" y="105"/>
                    <a:pt x="131" y="105"/>
                  </a:cubicBezTo>
                  <a:cubicBezTo>
                    <a:pt x="137" y="105"/>
                    <a:pt x="137" y="105"/>
                    <a:pt x="137" y="105"/>
                  </a:cubicBezTo>
                  <a:cubicBezTo>
                    <a:pt x="137" y="184"/>
                    <a:pt x="137" y="184"/>
                    <a:pt x="137" y="184"/>
                  </a:cubicBezTo>
                  <a:lnTo>
                    <a:pt x="131" y="184"/>
                  </a:lnTo>
                  <a:close/>
                  <a:moveTo>
                    <a:pt x="53" y="162"/>
                  </a:moveTo>
                  <a:cubicBezTo>
                    <a:pt x="57" y="151"/>
                    <a:pt x="57" y="151"/>
                    <a:pt x="57" y="151"/>
                  </a:cubicBezTo>
                  <a:cubicBezTo>
                    <a:pt x="64" y="150"/>
                    <a:pt x="64" y="150"/>
                    <a:pt x="64" y="150"/>
                  </a:cubicBezTo>
                  <a:cubicBezTo>
                    <a:pt x="80" y="198"/>
                    <a:pt x="80" y="198"/>
                    <a:pt x="80" y="198"/>
                  </a:cubicBezTo>
                  <a:cubicBezTo>
                    <a:pt x="60" y="183"/>
                    <a:pt x="60" y="183"/>
                    <a:pt x="60" y="183"/>
                  </a:cubicBezTo>
                  <a:cubicBezTo>
                    <a:pt x="67" y="169"/>
                    <a:pt x="67" y="169"/>
                    <a:pt x="67" y="169"/>
                  </a:cubicBezTo>
                  <a:lnTo>
                    <a:pt x="53" y="162"/>
                  </a:lnTo>
                  <a:close/>
                  <a:moveTo>
                    <a:pt x="127" y="99"/>
                  </a:moveTo>
                  <a:cubicBezTo>
                    <a:pt x="121" y="101"/>
                    <a:pt x="117" y="106"/>
                    <a:pt x="117" y="113"/>
                  </a:cubicBezTo>
                  <a:cubicBezTo>
                    <a:pt x="117" y="126"/>
                    <a:pt x="117" y="126"/>
                    <a:pt x="117" y="126"/>
                  </a:cubicBezTo>
                  <a:cubicBezTo>
                    <a:pt x="109" y="134"/>
                    <a:pt x="98" y="139"/>
                    <a:pt x="86" y="139"/>
                  </a:cubicBezTo>
                  <a:cubicBezTo>
                    <a:pt x="64" y="139"/>
                    <a:pt x="45" y="121"/>
                    <a:pt x="45" y="99"/>
                  </a:cubicBezTo>
                  <a:cubicBezTo>
                    <a:pt x="45" y="80"/>
                    <a:pt x="45" y="80"/>
                    <a:pt x="45" y="80"/>
                  </a:cubicBezTo>
                  <a:cubicBezTo>
                    <a:pt x="49" y="77"/>
                    <a:pt x="49" y="77"/>
                    <a:pt x="49" y="77"/>
                  </a:cubicBezTo>
                  <a:cubicBezTo>
                    <a:pt x="67" y="64"/>
                    <a:pt x="89" y="58"/>
                    <a:pt x="112" y="58"/>
                  </a:cubicBezTo>
                  <a:cubicBezTo>
                    <a:pt x="112" y="58"/>
                    <a:pt x="112" y="58"/>
                    <a:pt x="112" y="58"/>
                  </a:cubicBezTo>
                  <a:cubicBezTo>
                    <a:pt x="115" y="63"/>
                    <a:pt x="121" y="67"/>
                    <a:pt x="127" y="68"/>
                  </a:cubicBezTo>
                  <a:cubicBezTo>
                    <a:pt x="127" y="99"/>
                    <a:pt x="127" y="99"/>
                    <a:pt x="127" y="99"/>
                  </a:cubicBezTo>
                  <a:close/>
                  <a:moveTo>
                    <a:pt x="117" y="176"/>
                  </a:moveTo>
                  <a:cubicBezTo>
                    <a:pt x="115" y="172"/>
                    <a:pt x="115" y="172"/>
                    <a:pt x="115" y="172"/>
                  </a:cubicBezTo>
                  <a:cubicBezTo>
                    <a:pt x="117" y="171"/>
                    <a:pt x="117" y="171"/>
                    <a:pt x="117" y="171"/>
                  </a:cubicBezTo>
                  <a:lnTo>
                    <a:pt x="117" y="176"/>
                  </a:lnTo>
                  <a:close/>
                  <a:moveTo>
                    <a:pt x="113" y="183"/>
                  </a:moveTo>
                  <a:cubicBezTo>
                    <a:pt x="93" y="198"/>
                    <a:pt x="93" y="198"/>
                    <a:pt x="93" y="198"/>
                  </a:cubicBezTo>
                  <a:cubicBezTo>
                    <a:pt x="95" y="193"/>
                    <a:pt x="95" y="193"/>
                    <a:pt x="95" y="193"/>
                  </a:cubicBezTo>
                  <a:cubicBezTo>
                    <a:pt x="88" y="191"/>
                    <a:pt x="88" y="191"/>
                    <a:pt x="88" y="191"/>
                  </a:cubicBezTo>
                  <a:cubicBezTo>
                    <a:pt x="86" y="197"/>
                    <a:pt x="86" y="197"/>
                    <a:pt x="86" y="197"/>
                  </a:cubicBezTo>
                  <a:cubicBezTo>
                    <a:pt x="80" y="177"/>
                    <a:pt x="80" y="177"/>
                    <a:pt x="80" y="177"/>
                  </a:cubicBezTo>
                  <a:cubicBezTo>
                    <a:pt x="86" y="167"/>
                    <a:pt x="86" y="167"/>
                    <a:pt x="86" y="167"/>
                  </a:cubicBezTo>
                  <a:cubicBezTo>
                    <a:pt x="93" y="177"/>
                    <a:pt x="93" y="177"/>
                    <a:pt x="93" y="177"/>
                  </a:cubicBezTo>
                  <a:cubicBezTo>
                    <a:pt x="90" y="185"/>
                    <a:pt x="90" y="185"/>
                    <a:pt x="90" y="185"/>
                  </a:cubicBezTo>
                  <a:cubicBezTo>
                    <a:pt x="97" y="187"/>
                    <a:pt x="97" y="187"/>
                    <a:pt x="97" y="187"/>
                  </a:cubicBezTo>
                  <a:cubicBezTo>
                    <a:pt x="109" y="150"/>
                    <a:pt x="109" y="150"/>
                    <a:pt x="109" y="150"/>
                  </a:cubicBezTo>
                  <a:cubicBezTo>
                    <a:pt x="117" y="151"/>
                    <a:pt x="117" y="151"/>
                    <a:pt x="117" y="151"/>
                  </a:cubicBezTo>
                  <a:cubicBezTo>
                    <a:pt x="117" y="163"/>
                    <a:pt x="117" y="163"/>
                    <a:pt x="117" y="163"/>
                  </a:cubicBezTo>
                  <a:cubicBezTo>
                    <a:pt x="106" y="169"/>
                    <a:pt x="106" y="169"/>
                    <a:pt x="106" y="169"/>
                  </a:cubicBezTo>
                  <a:lnTo>
                    <a:pt x="113" y="183"/>
                  </a:lnTo>
                  <a:close/>
                  <a:moveTo>
                    <a:pt x="86" y="146"/>
                  </a:moveTo>
                  <a:cubicBezTo>
                    <a:pt x="92" y="146"/>
                    <a:pt x="98" y="145"/>
                    <a:pt x="103" y="143"/>
                  </a:cubicBezTo>
                  <a:cubicBezTo>
                    <a:pt x="103" y="146"/>
                    <a:pt x="103" y="146"/>
                    <a:pt x="103" y="146"/>
                  </a:cubicBezTo>
                  <a:cubicBezTo>
                    <a:pt x="103" y="146"/>
                    <a:pt x="103" y="146"/>
                    <a:pt x="103" y="146"/>
                  </a:cubicBezTo>
                  <a:cubicBezTo>
                    <a:pt x="102" y="149"/>
                    <a:pt x="98" y="156"/>
                    <a:pt x="86" y="156"/>
                  </a:cubicBezTo>
                  <a:cubicBezTo>
                    <a:pt x="74" y="156"/>
                    <a:pt x="71" y="149"/>
                    <a:pt x="70" y="146"/>
                  </a:cubicBezTo>
                  <a:cubicBezTo>
                    <a:pt x="69" y="146"/>
                    <a:pt x="69" y="146"/>
                    <a:pt x="69" y="146"/>
                  </a:cubicBezTo>
                  <a:cubicBezTo>
                    <a:pt x="69" y="143"/>
                    <a:pt x="69" y="143"/>
                    <a:pt x="69" y="143"/>
                  </a:cubicBezTo>
                  <a:cubicBezTo>
                    <a:pt x="75" y="145"/>
                    <a:pt x="80" y="146"/>
                    <a:pt x="86" y="146"/>
                  </a:cubicBezTo>
                  <a:close/>
                  <a:moveTo>
                    <a:pt x="96" y="169"/>
                  </a:moveTo>
                  <a:cubicBezTo>
                    <a:pt x="92" y="163"/>
                    <a:pt x="92" y="163"/>
                    <a:pt x="92" y="163"/>
                  </a:cubicBezTo>
                  <a:cubicBezTo>
                    <a:pt x="94" y="162"/>
                    <a:pt x="97" y="162"/>
                    <a:pt x="98" y="161"/>
                  </a:cubicBezTo>
                  <a:lnTo>
                    <a:pt x="96" y="169"/>
                  </a:lnTo>
                  <a:close/>
                  <a:moveTo>
                    <a:pt x="110" y="140"/>
                  </a:moveTo>
                  <a:cubicBezTo>
                    <a:pt x="113" y="138"/>
                    <a:pt x="115" y="137"/>
                    <a:pt x="117" y="135"/>
                  </a:cubicBezTo>
                  <a:cubicBezTo>
                    <a:pt x="117" y="144"/>
                    <a:pt x="117" y="144"/>
                    <a:pt x="117" y="144"/>
                  </a:cubicBezTo>
                  <a:cubicBezTo>
                    <a:pt x="110" y="143"/>
                    <a:pt x="110" y="143"/>
                    <a:pt x="110" y="143"/>
                  </a:cubicBezTo>
                  <a:lnTo>
                    <a:pt x="110" y="140"/>
                  </a:lnTo>
                  <a:close/>
                  <a:moveTo>
                    <a:pt x="81" y="163"/>
                  </a:moveTo>
                  <a:cubicBezTo>
                    <a:pt x="77" y="169"/>
                    <a:pt x="77" y="169"/>
                    <a:pt x="77" y="169"/>
                  </a:cubicBezTo>
                  <a:cubicBezTo>
                    <a:pt x="74" y="161"/>
                    <a:pt x="74" y="161"/>
                    <a:pt x="74" y="161"/>
                  </a:cubicBezTo>
                  <a:cubicBezTo>
                    <a:pt x="76" y="162"/>
                    <a:pt x="78" y="162"/>
                    <a:pt x="81" y="163"/>
                  </a:cubicBezTo>
                  <a:close/>
                  <a:moveTo>
                    <a:pt x="117" y="188"/>
                  </a:moveTo>
                  <a:cubicBezTo>
                    <a:pt x="117" y="197"/>
                    <a:pt x="117" y="197"/>
                    <a:pt x="117" y="197"/>
                  </a:cubicBezTo>
                  <a:cubicBezTo>
                    <a:pt x="117" y="200"/>
                    <a:pt x="118" y="202"/>
                    <a:pt x="119" y="204"/>
                  </a:cubicBezTo>
                  <a:cubicBezTo>
                    <a:pt x="96" y="204"/>
                    <a:pt x="96" y="204"/>
                    <a:pt x="96" y="204"/>
                  </a:cubicBezTo>
                  <a:lnTo>
                    <a:pt x="117" y="188"/>
                  </a:lnTo>
                  <a:close/>
                  <a:moveTo>
                    <a:pt x="138" y="99"/>
                  </a:moveTo>
                  <a:cubicBezTo>
                    <a:pt x="134" y="99"/>
                    <a:pt x="134" y="99"/>
                    <a:pt x="134" y="99"/>
                  </a:cubicBezTo>
                  <a:cubicBezTo>
                    <a:pt x="134" y="82"/>
                    <a:pt x="134" y="82"/>
                    <a:pt x="134" y="82"/>
                  </a:cubicBezTo>
                  <a:cubicBezTo>
                    <a:pt x="138" y="84"/>
                    <a:pt x="141" y="87"/>
                    <a:pt x="141" y="92"/>
                  </a:cubicBezTo>
                  <a:cubicBezTo>
                    <a:pt x="141" y="94"/>
                    <a:pt x="140" y="97"/>
                    <a:pt x="138" y="99"/>
                  </a:cubicBezTo>
                  <a:close/>
                  <a:moveTo>
                    <a:pt x="86" y="6"/>
                  </a:moveTo>
                  <a:cubicBezTo>
                    <a:pt x="93" y="6"/>
                    <a:pt x="93" y="6"/>
                    <a:pt x="93" y="6"/>
                  </a:cubicBezTo>
                  <a:cubicBezTo>
                    <a:pt x="105" y="6"/>
                    <a:pt x="115" y="15"/>
                    <a:pt x="117" y="27"/>
                  </a:cubicBezTo>
                  <a:cubicBezTo>
                    <a:pt x="117" y="30"/>
                    <a:pt x="117" y="30"/>
                    <a:pt x="117" y="30"/>
                  </a:cubicBezTo>
                  <a:cubicBezTo>
                    <a:pt x="120" y="30"/>
                    <a:pt x="120" y="30"/>
                    <a:pt x="120" y="30"/>
                  </a:cubicBezTo>
                  <a:cubicBezTo>
                    <a:pt x="132" y="30"/>
                    <a:pt x="141" y="40"/>
                    <a:pt x="141" y="51"/>
                  </a:cubicBezTo>
                  <a:cubicBezTo>
                    <a:pt x="141" y="78"/>
                    <a:pt x="141" y="78"/>
                    <a:pt x="141" y="78"/>
                  </a:cubicBezTo>
                  <a:cubicBezTo>
                    <a:pt x="139" y="77"/>
                    <a:pt x="137" y="76"/>
                    <a:pt x="134" y="75"/>
                  </a:cubicBezTo>
                  <a:cubicBezTo>
                    <a:pt x="134" y="61"/>
                    <a:pt x="134" y="61"/>
                    <a:pt x="134" y="61"/>
                  </a:cubicBezTo>
                  <a:cubicBezTo>
                    <a:pt x="131" y="61"/>
                    <a:pt x="131" y="61"/>
                    <a:pt x="131" y="61"/>
                  </a:cubicBezTo>
                  <a:cubicBezTo>
                    <a:pt x="125" y="61"/>
                    <a:pt x="121" y="58"/>
                    <a:pt x="118" y="54"/>
                  </a:cubicBezTo>
                  <a:cubicBezTo>
                    <a:pt x="115" y="51"/>
                    <a:pt x="115" y="51"/>
                    <a:pt x="115" y="51"/>
                  </a:cubicBezTo>
                  <a:cubicBezTo>
                    <a:pt x="112" y="51"/>
                    <a:pt x="112" y="51"/>
                    <a:pt x="112" y="51"/>
                  </a:cubicBezTo>
                  <a:cubicBezTo>
                    <a:pt x="88" y="51"/>
                    <a:pt x="65" y="58"/>
                    <a:pt x="45" y="72"/>
                  </a:cubicBezTo>
                  <a:cubicBezTo>
                    <a:pt x="41" y="75"/>
                    <a:pt x="41" y="75"/>
                    <a:pt x="41" y="75"/>
                  </a:cubicBezTo>
                  <a:cubicBezTo>
                    <a:pt x="37" y="75"/>
                    <a:pt x="34" y="76"/>
                    <a:pt x="32" y="78"/>
                  </a:cubicBezTo>
                  <a:cubicBezTo>
                    <a:pt x="32" y="61"/>
                    <a:pt x="32" y="61"/>
                    <a:pt x="32" y="61"/>
                  </a:cubicBezTo>
                  <a:cubicBezTo>
                    <a:pt x="32" y="31"/>
                    <a:pt x="56" y="6"/>
                    <a:pt x="86" y="6"/>
                  </a:cubicBezTo>
                  <a:close/>
                  <a:moveTo>
                    <a:pt x="39" y="82"/>
                  </a:moveTo>
                  <a:cubicBezTo>
                    <a:pt x="39" y="99"/>
                    <a:pt x="39" y="99"/>
                    <a:pt x="39" y="99"/>
                  </a:cubicBezTo>
                  <a:cubicBezTo>
                    <a:pt x="39" y="99"/>
                    <a:pt x="39" y="100"/>
                    <a:pt x="39" y="101"/>
                  </a:cubicBezTo>
                  <a:cubicBezTo>
                    <a:pt x="35" y="100"/>
                    <a:pt x="32" y="96"/>
                    <a:pt x="32" y="92"/>
                  </a:cubicBezTo>
                  <a:cubicBezTo>
                    <a:pt x="32" y="87"/>
                    <a:pt x="35" y="84"/>
                    <a:pt x="39" y="82"/>
                  </a:cubicBezTo>
                  <a:close/>
                  <a:moveTo>
                    <a:pt x="42" y="133"/>
                  </a:moveTo>
                  <a:cubicBezTo>
                    <a:pt x="35" y="132"/>
                    <a:pt x="35" y="132"/>
                    <a:pt x="35" y="132"/>
                  </a:cubicBezTo>
                  <a:cubicBezTo>
                    <a:pt x="35" y="134"/>
                    <a:pt x="34" y="137"/>
                    <a:pt x="33" y="141"/>
                  </a:cubicBezTo>
                  <a:cubicBezTo>
                    <a:pt x="33" y="140"/>
                    <a:pt x="33" y="140"/>
                    <a:pt x="33" y="140"/>
                  </a:cubicBezTo>
                  <a:cubicBezTo>
                    <a:pt x="33" y="141"/>
                    <a:pt x="30" y="143"/>
                    <a:pt x="25" y="143"/>
                  </a:cubicBezTo>
                  <a:cubicBezTo>
                    <a:pt x="21" y="143"/>
                    <a:pt x="18" y="141"/>
                    <a:pt x="16" y="140"/>
                  </a:cubicBezTo>
                  <a:cubicBezTo>
                    <a:pt x="18" y="139"/>
                    <a:pt x="18" y="139"/>
                    <a:pt x="18" y="139"/>
                  </a:cubicBezTo>
                  <a:cubicBezTo>
                    <a:pt x="27" y="132"/>
                    <a:pt x="32" y="121"/>
                    <a:pt x="32" y="109"/>
                  </a:cubicBezTo>
                  <a:cubicBezTo>
                    <a:pt x="32" y="105"/>
                    <a:pt x="32" y="105"/>
                    <a:pt x="32" y="105"/>
                  </a:cubicBezTo>
                  <a:cubicBezTo>
                    <a:pt x="34" y="107"/>
                    <a:pt x="37" y="108"/>
                    <a:pt x="40" y="109"/>
                  </a:cubicBezTo>
                  <a:cubicBezTo>
                    <a:pt x="43" y="122"/>
                    <a:pt x="51" y="133"/>
                    <a:pt x="62" y="140"/>
                  </a:cubicBezTo>
                  <a:cubicBezTo>
                    <a:pt x="62" y="143"/>
                    <a:pt x="62" y="143"/>
                    <a:pt x="62" y="143"/>
                  </a:cubicBezTo>
                  <a:cubicBezTo>
                    <a:pt x="45" y="146"/>
                    <a:pt x="45" y="146"/>
                    <a:pt x="45" y="146"/>
                  </a:cubicBezTo>
                  <a:cubicBezTo>
                    <a:pt x="42" y="146"/>
                    <a:pt x="40" y="147"/>
                    <a:pt x="37" y="148"/>
                  </a:cubicBezTo>
                  <a:cubicBezTo>
                    <a:pt x="40" y="141"/>
                    <a:pt x="42" y="134"/>
                    <a:pt x="42" y="133"/>
                  </a:cubicBezTo>
                  <a:close/>
                  <a:moveTo>
                    <a:pt x="18" y="177"/>
                  </a:moveTo>
                  <a:cubicBezTo>
                    <a:pt x="22" y="164"/>
                    <a:pt x="33" y="155"/>
                    <a:pt x="46" y="153"/>
                  </a:cubicBezTo>
                  <a:cubicBezTo>
                    <a:pt x="50" y="152"/>
                    <a:pt x="50" y="152"/>
                    <a:pt x="50" y="152"/>
                  </a:cubicBezTo>
                  <a:cubicBezTo>
                    <a:pt x="45" y="165"/>
                    <a:pt x="45" y="165"/>
                    <a:pt x="45" y="165"/>
                  </a:cubicBezTo>
                  <a:cubicBezTo>
                    <a:pt x="58" y="172"/>
                    <a:pt x="58" y="172"/>
                    <a:pt x="58" y="172"/>
                  </a:cubicBezTo>
                  <a:cubicBezTo>
                    <a:pt x="51" y="185"/>
                    <a:pt x="51" y="185"/>
                    <a:pt x="51" y="185"/>
                  </a:cubicBezTo>
                  <a:cubicBezTo>
                    <a:pt x="76" y="204"/>
                    <a:pt x="76" y="204"/>
                    <a:pt x="76" y="204"/>
                  </a:cubicBezTo>
                  <a:cubicBezTo>
                    <a:pt x="42" y="204"/>
                    <a:pt x="42" y="204"/>
                    <a:pt x="42" y="204"/>
                  </a:cubicBezTo>
                  <a:cubicBezTo>
                    <a:pt x="45" y="181"/>
                    <a:pt x="45" y="181"/>
                    <a:pt x="45" y="181"/>
                  </a:cubicBezTo>
                  <a:cubicBezTo>
                    <a:pt x="39" y="180"/>
                    <a:pt x="39" y="180"/>
                    <a:pt x="39" y="180"/>
                  </a:cubicBezTo>
                  <a:cubicBezTo>
                    <a:pt x="36" y="204"/>
                    <a:pt x="36" y="204"/>
                    <a:pt x="36" y="204"/>
                  </a:cubicBezTo>
                  <a:cubicBezTo>
                    <a:pt x="9" y="204"/>
                    <a:pt x="9" y="204"/>
                    <a:pt x="9" y="204"/>
                  </a:cubicBezTo>
                  <a:lnTo>
                    <a:pt x="18" y="177"/>
                  </a:lnTo>
                  <a:close/>
                  <a:moveTo>
                    <a:pt x="197" y="204"/>
                  </a:moveTo>
                  <a:cubicBezTo>
                    <a:pt x="134" y="204"/>
                    <a:pt x="134" y="204"/>
                    <a:pt x="134" y="204"/>
                  </a:cubicBezTo>
                  <a:cubicBezTo>
                    <a:pt x="131" y="204"/>
                    <a:pt x="131" y="204"/>
                    <a:pt x="131" y="204"/>
                  </a:cubicBezTo>
                  <a:cubicBezTo>
                    <a:pt x="127" y="204"/>
                    <a:pt x="124" y="201"/>
                    <a:pt x="124" y="197"/>
                  </a:cubicBezTo>
                  <a:cubicBezTo>
                    <a:pt x="124" y="194"/>
                    <a:pt x="127" y="191"/>
                    <a:pt x="131" y="191"/>
                  </a:cubicBezTo>
                  <a:cubicBezTo>
                    <a:pt x="197" y="191"/>
                    <a:pt x="197" y="191"/>
                    <a:pt x="197" y="191"/>
                  </a:cubicBezTo>
                  <a:cubicBezTo>
                    <a:pt x="196" y="193"/>
                    <a:pt x="195" y="195"/>
                    <a:pt x="195" y="197"/>
                  </a:cubicBezTo>
                  <a:cubicBezTo>
                    <a:pt x="195" y="200"/>
                    <a:pt x="196" y="202"/>
                    <a:pt x="197" y="204"/>
                  </a:cubicBezTo>
                  <a:close/>
                  <a:moveTo>
                    <a:pt x="202" y="184"/>
                  </a:moveTo>
                  <a:cubicBezTo>
                    <a:pt x="144" y="184"/>
                    <a:pt x="144" y="184"/>
                    <a:pt x="144" y="184"/>
                  </a:cubicBezTo>
                  <a:cubicBezTo>
                    <a:pt x="144" y="105"/>
                    <a:pt x="144" y="105"/>
                    <a:pt x="144" y="105"/>
                  </a:cubicBezTo>
                  <a:cubicBezTo>
                    <a:pt x="175" y="105"/>
                    <a:pt x="175" y="105"/>
                    <a:pt x="175" y="105"/>
                  </a:cubicBezTo>
                  <a:cubicBezTo>
                    <a:pt x="202" y="105"/>
                    <a:pt x="202" y="105"/>
                    <a:pt x="202" y="105"/>
                  </a:cubicBezTo>
                  <a:lnTo>
                    <a:pt x="202" y="184"/>
                  </a:lnTo>
                  <a:close/>
                  <a:moveTo>
                    <a:pt x="182" y="99"/>
                  </a:moveTo>
                  <a:cubicBezTo>
                    <a:pt x="182" y="37"/>
                    <a:pt x="182" y="37"/>
                    <a:pt x="182" y="37"/>
                  </a:cubicBezTo>
                  <a:cubicBezTo>
                    <a:pt x="202" y="37"/>
                    <a:pt x="202" y="37"/>
                    <a:pt x="202" y="37"/>
                  </a:cubicBezTo>
                  <a:cubicBezTo>
                    <a:pt x="202" y="44"/>
                    <a:pt x="202" y="44"/>
                    <a:pt x="202" y="44"/>
                  </a:cubicBezTo>
                  <a:cubicBezTo>
                    <a:pt x="189" y="44"/>
                    <a:pt x="189" y="44"/>
                    <a:pt x="189" y="44"/>
                  </a:cubicBezTo>
                  <a:cubicBezTo>
                    <a:pt x="189" y="51"/>
                    <a:pt x="189" y="51"/>
                    <a:pt x="189" y="51"/>
                  </a:cubicBezTo>
                  <a:cubicBezTo>
                    <a:pt x="202" y="51"/>
                    <a:pt x="202" y="51"/>
                    <a:pt x="202" y="51"/>
                  </a:cubicBezTo>
                  <a:cubicBezTo>
                    <a:pt x="202" y="58"/>
                    <a:pt x="202" y="58"/>
                    <a:pt x="202" y="58"/>
                  </a:cubicBezTo>
                  <a:cubicBezTo>
                    <a:pt x="195" y="58"/>
                    <a:pt x="195" y="58"/>
                    <a:pt x="195" y="58"/>
                  </a:cubicBezTo>
                  <a:cubicBezTo>
                    <a:pt x="195" y="64"/>
                    <a:pt x="195" y="64"/>
                    <a:pt x="195" y="64"/>
                  </a:cubicBezTo>
                  <a:cubicBezTo>
                    <a:pt x="202" y="64"/>
                    <a:pt x="202" y="64"/>
                    <a:pt x="202" y="64"/>
                  </a:cubicBezTo>
                  <a:cubicBezTo>
                    <a:pt x="202" y="71"/>
                    <a:pt x="202" y="71"/>
                    <a:pt x="202" y="71"/>
                  </a:cubicBezTo>
                  <a:cubicBezTo>
                    <a:pt x="189" y="71"/>
                    <a:pt x="189" y="71"/>
                    <a:pt x="189" y="71"/>
                  </a:cubicBezTo>
                  <a:cubicBezTo>
                    <a:pt x="189" y="78"/>
                    <a:pt x="189" y="78"/>
                    <a:pt x="189" y="78"/>
                  </a:cubicBezTo>
                  <a:cubicBezTo>
                    <a:pt x="202" y="78"/>
                    <a:pt x="202" y="78"/>
                    <a:pt x="202" y="78"/>
                  </a:cubicBezTo>
                  <a:cubicBezTo>
                    <a:pt x="202" y="85"/>
                    <a:pt x="202" y="85"/>
                    <a:pt x="202" y="85"/>
                  </a:cubicBezTo>
                  <a:cubicBezTo>
                    <a:pt x="195" y="85"/>
                    <a:pt x="195" y="85"/>
                    <a:pt x="195" y="85"/>
                  </a:cubicBezTo>
                  <a:cubicBezTo>
                    <a:pt x="195" y="92"/>
                    <a:pt x="195" y="92"/>
                    <a:pt x="195" y="92"/>
                  </a:cubicBezTo>
                  <a:cubicBezTo>
                    <a:pt x="202" y="92"/>
                    <a:pt x="202" y="92"/>
                    <a:pt x="202" y="92"/>
                  </a:cubicBezTo>
                  <a:cubicBezTo>
                    <a:pt x="202" y="99"/>
                    <a:pt x="202" y="99"/>
                    <a:pt x="202" y="99"/>
                  </a:cubicBezTo>
                  <a:lnTo>
                    <a:pt x="18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FF5601"/>
                </a:solidFill>
              </a:endParaRPr>
            </a:p>
          </p:txBody>
        </p:sp>
      </p:grpSp>
      <p:sp>
        <p:nvSpPr>
          <p:cNvPr id="68" name="Rectángulo 67"/>
          <p:cNvSpPr/>
          <p:nvPr/>
        </p:nvSpPr>
        <p:spPr>
          <a:xfrm>
            <a:off x="596900" y="7969841"/>
            <a:ext cx="5670550" cy="461665"/>
          </a:xfrm>
          <a:prstGeom prst="rect">
            <a:avLst/>
          </a:prstGeom>
        </p:spPr>
        <p:txBody>
          <a:bodyPr wrap="square">
            <a:spAutoFit/>
          </a:bodyPr>
          <a:lstStyle/>
          <a:p>
            <a:pPr algn="just"/>
            <a:r>
              <a:rPr lang="es-MX" sz="1200" dirty="0">
                <a:solidFill>
                  <a:schemeClr val="accent6">
                    <a:lumMod val="50000"/>
                  </a:schemeClr>
                </a:solidFill>
              </a:rPr>
              <a:t>En este proceso existe un porcentaje mayor de participación de </a:t>
            </a:r>
            <a:r>
              <a:rPr lang="es-MX" sz="1200" b="1" dirty="0">
                <a:solidFill>
                  <a:schemeClr val="accent6">
                    <a:lumMod val="50000"/>
                  </a:schemeClr>
                </a:solidFill>
              </a:rPr>
              <a:t>MUJERES </a:t>
            </a:r>
            <a:r>
              <a:rPr lang="es-MX" sz="1200" dirty="0">
                <a:solidFill>
                  <a:schemeClr val="accent6">
                    <a:lumMod val="50000"/>
                  </a:schemeClr>
                </a:solidFill>
              </a:rPr>
              <a:t>con esta función.</a:t>
            </a:r>
          </a:p>
        </p:txBody>
      </p:sp>
    </p:spTree>
    <p:extLst>
      <p:ext uri="{BB962C8B-B14F-4D97-AF65-F5344CB8AC3E}">
        <p14:creationId xmlns:p14="http://schemas.microsoft.com/office/powerpoint/2010/main" val="3582070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525A2A66-2D5A-4643-83A7-949BC7C392F3}"/>
              </a:ext>
            </a:extLst>
          </p:cNvPr>
          <p:cNvSpPr txBox="1"/>
          <p:nvPr/>
        </p:nvSpPr>
        <p:spPr>
          <a:xfrm>
            <a:off x="6189461" y="113842"/>
            <a:ext cx="378630" cy="307777"/>
          </a:xfrm>
          <a:prstGeom prst="rect">
            <a:avLst/>
          </a:prstGeom>
          <a:noFill/>
        </p:spPr>
        <p:txBody>
          <a:bodyPr wrap="none" rtlCol="0">
            <a:spAutoFit/>
          </a:bodyPr>
          <a:lstStyle/>
          <a:p>
            <a:r>
              <a:rPr lang="es-ES_tradnl" sz="1400" b="1" dirty="0" smtClean="0">
                <a:solidFill>
                  <a:srgbClr val="00664D"/>
                </a:solidFill>
              </a:rPr>
              <a:t>10</a:t>
            </a:r>
            <a:endParaRPr lang="es-ES_tradnl" sz="1400" b="1" dirty="0">
              <a:solidFill>
                <a:srgbClr val="00664D"/>
              </a:solidFill>
            </a:endParaRPr>
          </a:p>
        </p:txBody>
      </p:sp>
      <p:sp>
        <p:nvSpPr>
          <p:cNvPr id="22" name="CuadroTexto 21"/>
          <p:cNvSpPr txBox="1"/>
          <p:nvPr/>
        </p:nvSpPr>
        <p:spPr>
          <a:xfrm>
            <a:off x="319095" y="1385984"/>
            <a:ext cx="6016146" cy="954107"/>
          </a:xfrm>
          <a:prstGeom prst="rect">
            <a:avLst/>
          </a:prstGeom>
          <a:noFill/>
        </p:spPr>
        <p:txBody>
          <a:bodyPr wrap="square" rtlCol="0">
            <a:spAutoFit/>
          </a:bodyPr>
          <a:lstStyle/>
          <a:p>
            <a:pPr algn="just"/>
            <a:r>
              <a:rPr lang="es-MX" sz="1400" dirty="0">
                <a:solidFill>
                  <a:schemeClr val="tx1">
                    <a:lumMod val="65000"/>
                    <a:lumOff val="35000"/>
                  </a:schemeClr>
                </a:solidFill>
                <a:latin typeface="Montserrat" pitchFamily="2" charset="77"/>
              </a:rPr>
              <a:t>Del total de participantes que respondieron </a:t>
            </a:r>
            <a:r>
              <a:rPr lang="es-MX" sz="1400" b="1" dirty="0" smtClean="0">
                <a:solidFill>
                  <a:schemeClr val="tx1">
                    <a:lumMod val="65000"/>
                    <a:lumOff val="35000"/>
                  </a:schemeClr>
                </a:solidFill>
                <a:latin typeface="Montserrat" pitchFamily="2" charset="77"/>
              </a:rPr>
              <a:t>afirmativamente en la entidad</a:t>
            </a:r>
            <a:r>
              <a:rPr lang="es-MX" sz="1400" dirty="0" smtClean="0">
                <a:solidFill>
                  <a:schemeClr val="tx1">
                    <a:lumMod val="65000"/>
                    <a:lumOff val="35000"/>
                  </a:schemeClr>
                </a:solidFill>
                <a:latin typeface="Montserrat" pitchFamily="2" charset="77"/>
              </a:rPr>
              <a:t> </a:t>
            </a:r>
            <a:r>
              <a:rPr lang="es-MX" sz="1400" dirty="0">
                <a:solidFill>
                  <a:schemeClr val="tx1">
                    <a:lumMod val="65000"/>
                    <a:lumOff val="35000"/>
                  </a:schemeClr>
                </a:solidFill>
                <a:latin typeface="Montserrat" pitchFamily="2" charset="77"/>
              </a:rPr>
              <a:t>con relación a </a:t>
            </a:r>
            <a:r>
              <a:rPr lang="es-MX" sz="1400" dirty="0" smtClean="0">
                <a:solidFill>
                  <a:schemeClr val="tx1">
                    <a:lumMod val="65000"/>
                    <a:lumOff val="35000"/>
                  </a:schemeClr>
                </a:solidFill>
                <a:latin typeface="Montserrat" pitchFamily="2" charset="77"/>
              </a:rPr>
              <a:t>diversas temáticas, </a:t>
            </a:r>
            <a:r>
              <a:rPr lang="es-MX" sz="1400" dirty="0">
                <a:solidFill>
                  <a:schemeClr val="tx1">
                    <a:lumMod val="65000"/>
                    <a:lumOff val="35000"/>
                  </a:schemeClr>
                </a:solidFill>
                <a:latin typeface="Montserrat" pitchFamily="2" charset="77"/>
              </a:rPr>
              <a:t>se obtuvieron </a:t>
            </a:r>
            <a:r>
              <a:rPr lang="es-MX" sz="1400" dirty="0" smtClean="0">
                <a:solidFill>
                  <a:schemeClr val="tx1">
                    <a:lumMod val="65000"/>
                    <a:lumOff val="35000"/>
                  </a:schemeClr>
                </a:solidFill>
                <a:latin typeface="Montserrat" pitchFamily="2" charset="77"/>
              </a:rPr>
              <a:t>los </a:t>
            </a:r>
            <a:r>
              <a:rPr lang="es-MX" sz="1400" dirty="0">
                <a:solidFill>
                  <a:schemeClr val="tx1">
                    <a:lumMod val="65000"/>
                    <a:lumOff val="35000"/>
                  </a:schemeClr>
                </a:solidFill>
                <a:latin typeface="Montserrat" pitchFamily="2" charset="77"/>
              </a:rPr>
              <a:t>siguientes </a:t>
            </a:r>
            <a:r>
              <a:rPr lang="es-MX" sz="1400" dirty="0" smtClean="0">
                <a:solidFill>
                  <a:schemeClr val="tx1">
                    <a:lumMod val="65000"/>
                    <a:lumOff val="35000"/>
                  </a:schemeClr>
                </a:solidFill>
                <a:latin typeface="Montserrat" pitchFamily="2" charset="77"/>
              </a:rPr>
              <a:t>resultados:</a:t>
            </a:r>
            <a:endParaRPr lang="es-MX" sz="1400" dirty="0">
              <a:solidFill>
                <a:schemeClr val="tx1">
                  <a:lumMod val="65000"/>
                  <a:lumOff val="35000"/>
                </a:schemeClr>
              </a:solidFill>
              <a:latin typeface="Montserrat" pitchFamily="2" charset="77"/>
            </a:endParaRPr>
          </a:p>
          <a:p>
            <a:endParaRPr lang="es-MX" sz="1400" b="1" dirty="0">
              <a:solidFill>
                <a:schemeClr val="tx1">
                  <a:lumMod val="65000"/>
                  <a:lumOff val="35000"/>
                </a:schemeClr>
              </a:solidFill>
              <a:latin typeface="Montserrat" pitchFamily="2" charset="77"/>
            </a:endParaRPr>
          </a:p>
        </p:txBody>
      </p:sp>
      <p:sp>
        <p:nvSpPr>
          <p:cNvPr id="23" name="Marcador de texto 4">
            <a:extLst>
              <a:ext uri="{FF2B5EF4-FFF2-40B4-BE49-F238E27FC236}">
                <a16:creationId xmlns:a16="http://schemas.microsoft.com/office/drawing/2014/main" id="{111FC934-3669-AA4F-AA79-D9B3A8253B21}"/>
              </a:ext>
            </a:extLst>
          </p:cNvPr>
          <p:cNvSpPr txBox="1">
            <a:spLocks/>
          </p:cNvSpPr>
          <p:nvPr/>
        </p:nvSpPr>
        <p:spPr>
          <a:xfrm>
            <a:off x="421495" y="469244"/>
            <a:ext cx="4731529"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sz="1600" dirty="0" smtClean="0">
                <a:solidFill>
                  <a:schemeClr val="bg1"/>
                </a:solidFill>
                <a:latin typeface="+mn-lt"/>
              </a:rPr>
              <a:t>Datos generales</a:t>
            </a:r>
            <a:endParaRPr lang="es-ES_tradnl" sz="1600" dirty="0">
              <a:solidFill>
                <a:schemeClr val="bg1"/>
              </a:solidFill>
              <a:latin typeface="+mn-lt"/>
            </a:endParaRPr>
          </a:p>
        </p:txBody>
      </p:sp>
      <p:sp>
        <p:nvSpPr>
          <p:cNvPr id="8" name="CuadroTexto 7"/>
          <p:cNvSpPr txBox="1"/>
          <p:nvPr/>
        </p:nvSpPr>
        <p:spPr>
          <a:xfrm>
            <a:off x="3848227" y="2168813"/>
            <a:ext cx="2804984" cy="1446550"/>
          </a:xfrm>
          <a:prstGeom prst="rect">
            <a:avLst/>
          </a:prstGeom>
          <a:noFill/>
        </p:spPr>
        <p:txBody>
          <a:bodyPr wrap="square" rtlCol="0">
            <a:spAutoFit/>
          </a:bodyPr>
          <a:lstStyle/>
          <a:p>
            <a:r>
              <a:rPr lang="es-MX" sz="2000" b="1" dirty="0" smtClean="0">
                <a:solidFill>
                  <a:srgbClr val="002060"/>
                </a:solidFill>
              </a:rPr>
              <a:t>Realización de t</a:t>
            </a:r>
            <a:r>
              <a:rPr lang="es-MX" b="1" dirty="0" smtClean="0">
                <a:solidFill>
                  <a:srgbClr val="002060"/>
                </a:solidFill>
              </a:rPr>
              <a:t>alleres para</a:t>
            </a:r>
          </a:p>
          <a:p>
            <a:r>
              <a:rPr lang="es-MX" sz="1600" b="1" dirty="0">
                <a:solidFill>
                  <a:srgbClr val="002060"/>
                </a:solidFill>
              </a:rPr>
              <a:t>m</a:t>
            </a:r>
            <a:r>
              <a:rPr lang="es-MX" sz="1600" b="1" dirty="0" smtClean="0">
                <a:solidFill>
                  <a:srgbClr val="002060"/>
                </a:solidFill>
              </a:rPr>
              <a:t>adres, </a:t>
            </a:r>
            <a:r>
              <a:rPr lang="es-MX" sz="1600" b="1" dirty="0">
                <a:solidFill>
                  <a:srgbClr val="002060"/>
                </a:solidFill>
              </a:rPr>
              <a:t>p</a:t>
            </a:r>
            <a:r>
              <a:rPr lang="es-MX" sz="1600" b="1" dirty="0" smtClean="0">
                <a:solidFill>
                  <a:srgbClr val="002060"/>
                </a:solidFill>
              </a:rPr>
              <a:t>adres de </a:t>
            </a:r>
            <a:r>
              <a:rPr lang="es-MX" sz="1400" b="1" dirty="0" smtClean="0">
                <a:solidFill>
                  <a:srgbClr val="002060"/>
                </a:solidFill>
              </a:rPr>
              <a:t>familia y tutores</a:t>
            </a:r>
          </a:p>
          <a:p>
            <a:endParaRPr lang="es-MX" b="1" dirty="0">
              <a:solidFill>
                <a:srgbClr val="002060"/>
              </a:solidFill>
            </a:endParaRPr>
          </a:p>
        </p:txBody>
      </p:sp>
      <p:sp>
        <p:nvSpPr>
          <p:cNvPr id="34" name="CuadroTexto 33"/>
          <p:cNvSpPr txBox="1"/>
          <p:nvPr/>
        </p:nvSpPr>
        <p:spPr>
          <a:xfrm rot="16200000">
            <a:off x="-274748" y="3148138"/>
            <a:ext cx="2519266" cy="1200329"/>
          </a:xfrm>
          <a:prstGeom prst="rect">
            <a:avLst/>
          </a:prstGeom>
          <a:noFill/>
        </p:spPr>
        <p:txBody>
          <a:bodyPr wrap="square" rtlCol="0">
            <a:spAutoFit/>
          </a:bodyPr>
          <a:lstStyle/>
          <a:p>
            <a:pPr algn="r"/>
            <a:r>
              <a:rPr lang="es-MX" sz="2400" b="1" dirty="0" smtClean="0">
                <a:solidFill>
                  <a:srgbClr val="9D2449"/>
                </a:solidFill>
              </a:rPr>
              <a:t>Recepción de</a:t>
            </a:r>
          </a:p>
          <a:p>
            <a:pPr algn="r"/>
            <a:r>
              <a:rPr lang="es-MX" sz="2400" b="1" dirty="0" smtClean="0">
                <a:solidFill>
                  <a:srgbClr val="9D2449"/>
                </a:solidFill>
              </a:rPr>
              <a:t>materiales</a:t>
            </a:r>
          </a:p>
          <a:p>
            <a:pPr algn="r"/>
            <a:r>
              <a:rPr lang="es-MX" sz="2400" b="1" dirty="0">
                <a:solidFill>
                  <a:srgbClr val="9D2449"/>
                </a:solidFill>
              </a:rPr>
              <a:t>d</a:t>
            </a:r>
            <a:r>
              <a:rPr lang="es-MX" sz="2400" b="1" dirty="0" smtClean="0">
                <a:solidFill>
                  <a:srgbClr val="9D2449"/>
                </a:solidFill>
              </a:rPr>
              <a:t>el PNCE</a:t>
            </a:r>
            <a:endParaRPr lang="es-MX" sz="2400" b="1" dirty="0">
              <a:solidFill>
                <a:srgbClr val="9D2449"/>
              </a:solidFill>
            </a:endParaRPr>
          </a:p>
        </p:txBody>
      </p:sp>
      <p:sp>
        <p:nvSpPr>
          <p:cNvPr id="38" name="CuadroTexto 37"/>
          <p:cNvSpPr txBox="1"/>
          <p:nvPr/>
        </p:nvSpPr>
        <p:spPr>
          <a:xfrm>
            <a:off x="3868013" y="7033040"/>
            <a:ext cx="2764585" cy="1261884"/>
          </a:xfrm>
          <a:prstGeom prst="rect">
            <a:avLst/>
          </a:prstGeom>
          <a:noFill/>
        </p:spPr>
        <p:txBody>
          <a:bodyPr wrap="square" rtlCol="0">
            <a:spAutoFit/>
          </a:bodyPr>
          <a:lstStyle/>
          <a:p>
            <a:r>
              <a:rPr lang="es-MX" sz="2400" b="1" dirty="0" smtClean="0">
                <a:solidFill>
                  <a:srgbClr val="9D2449"/>
                </a:solidFill>
              </a:rPr>
              <a:t>Capacitación </a:t>
            </a:r>
            <a:r>
              <a:rPr lang="es-MX" sz="2000" b="1" dirty="0" smtClean="0">
                <a:solidFill>
                  <a:srgbClr val="9D2449"/>
                </a:solidFill>
              </a:rPr>
              <a:t>en el uso de </a:t>
            </a:r>
            <a:r>
              <a:rPr lang="es-MX" b="1" dirty="0" smtClean="0">
                <a:solidFill>
                  <a:srgbClr val="9D2449"/>
                </a:solidFill>
              </a:rPr>
              <a:t>materiales</a:t>
            </a:r>
          </a:p>
          <a:p>
            <a:r>
              <a:rPr lang="es-MX" sz="1600" b="1" dirty="0" smtClean="0">
                <a:solidFill>
                  <a:srgbClr val="002060"/>
                </a:solidFill>
              </a:rPr>
              <a:t>82.1% directores</a:t>
            </a:r>
          </a:p>
          <a:p>
            <a:r>
              <a:rPr lang="es-MX" sz="1600" b="1" dirty="0" smtClean="0">
                <a:solidFill>
                  <a:srgbClr val="00B050"/>
                </a:solidFill>
              </a:rPr>
              <a:t>57.4% de docentes</a:t>
            </a:r>
            <a:endParaRPr lang="es-MX" sz="1600" b="1" dirty="0">
              <a:solidFill>
                <a:srgbClr val="00B050"/>
              </a:solidFill>
            </a:endParaRPr>
          </a:p>
        </p:txBody>
      </p:sp>
      <p:sp>
        <p:nvSpPr>
          <p:cNvPr id="40" name="CuadroTexto 39"/>
          <p:cNvSpPr txBox="1"/>
          <p:nvPr/>
        </p:nvSpPr>
        <p:spPr>
          <a:xfrm>
            <a:off x="384320" y="6461748"/>
            <a:ext cx="3610045" cy="1261884"/>
          </a:xfrm>
          <a:prstGeom prst="rect">
            <a:avLst/>
          </a:prstGeom>
          <a:noFill/>
        </p:spPr>
        <p:txBody>
          <a:bodyPr wrap="square" rtlCol="0">
            <a:spAutoFit/>
          </a:bodyPr>
          <a:lstStyle/>
          <a:p>
            <a:r>
              <a:rPr lang="es-MX" sz="4000" b="1" dirty="0" smtClean="0">
                <a:solidFill>
                  <a:srgbClr val="B28D5C"/>
                </a:solidFill>
              </a:rPr>
              <a:t>Estrategias</a:t>
            </a:r>
          </a:p>
          <a:p>
            <a:r>
              <a:rPr lang="es-MX" sz="1600" b="1" dirty="0">
                <a:solidFill>
                  <a:srgbClr val="B28D5C"/>
                </a:solidFill>
              </a:rPr>
              <a:t>p</a:t>
            </a:r>
            <a:r>
              <a:rPr lang="es-MX" sz="1600" b="1" dirty="0" smtClean="0">
                <a:solidFill>
                  <a:srgbClr val="B28D5C"/>
                </a:solidFill>
              </a:rPr>
              <a:t>ara fortalecer la </a:t>
            </a:r>
          </a:p>
          <a:p>
            <a:r>
              <a:rPr lang="es-MX" sz="2000" b="1" dirty="0" smtClean="0">
                <a:solidFill>
                  <a:srgbClr val="00664D"/>
                </a:solidFill>
              </a:rPr>
              <a:t>convivencia escolar</a:t>
            </a:r>
            <a:endParaRPr lang="es-MX" sz="2000" b="1" dirty="0">
              <a:solidFill>
                <a:srgbClr val="00664D"/>
              </a:solidFill>
            </a:endParaRPr>
          </a:p>
        </p:txBody>
      </p:sp>
      <p:graphicFrame>
        <p:nvGraphicFramePr>
          <p:cNvPr id="43" name="Tabla 42"/>
          <p:cNvGraphicFramePr>
            <a:graphicFrameLocks noGrp="1"/>
          </p:cNvGraphicFramePr>
          <p:nvPr>
            <p:extLst>
              <p:ext uri="{D42A27DB-BD31-4B8C-83A1-F6EECF244321}">
                <p14:modId xmlns:p14="http://schemas.microsoft.com/office/powerpoint/2010/main" val="19933585"/>
              </p:ext>
            </p:extLst>
          </p:nvPr>
        </p:nvGraphicFramePr>
        <p:xfrm>
          <a:off x="938236" y="7835683"/>
          <a:ext cx="1803166" cy="710247"/>
        </p:xfrm>
        <a:graphic>
          <a:graphicData uri="http://schemas.openxmlformats.org/drawingml/2006/table">
            <a:tbl>
              <a:tblPr firstRow="1" bandRow="1">
                <a:tableStyleId>{5FD0F851-EC5A-4D38-B0AD-8093EC10F338}</a:tableStyleId>
              </a:tblPr>
              <a:tblGrid>
                <a:gridCol w="880585">
                  <a:extLst>
                    <a:ext uri="{9D8B030D-6E8A-4147-A177-3AD203B41FA5}">
                      <a16:colId xmlns:a16="http://schemas.microsoft.com/office/drawing/2014/main" val="1331113494"/>
                    </a:ext>
                  </a:extLst>
                </a:gridCol>
                <a:gridCol w="922581">
                  <a:extLst>
                    <a:ext uri="{9D8B030D-6E8A-4147-A177-3AD203B41FA5}">
                      <a16:colId xmlns:a16="http://schemas.microsoft.com/office/drawing/2014/main" val="1600182757"/>
                    </a:ext>
                  </a:extLst>
                </a:gridCol>
              </a:tblGrid>
              <a:tr h="373659">
                <a:tc>
                  <a:txBody>
                    <a:bodyPr/>
                    <a:lstStyle/>
                    <a:p>
                      <a:pPr algn="ctr"/>
                      <a:r>
                        <a:rPr lang="es-MX" sz="1000" dirty="0" smtClean="0">
                          <a:solidFill>
                            <a:srgbClr val="9D2449"/>
                          </a:solidFill>
                        </a:rPr>
                        <a:t>Directores</a:t>
                      </a:r>
                      <a:endParaRPr lang="es-MX" sz="1000" b="1" dirty="0">
                        <a:solidFill>
                          <a:srgbClr val="9D2449"/>
                        </a:solidFill>
                      </a:endParaRPr>
                    </a:p>
                  </a:txBody>
                  <a:tcPr anchor="ctr"/>
                </a:tc>
                <a:tc>
                  <a:txBody>
                    <a:bodyPr/>
                    <a:lstStyle/>
                    <a:p>
                      <a:pPr algn="ctr"/>
                      <a:r>
                        <a:rPr lang="es-MX" sz="1000" dirty="0" smtClean="0">
                          <a:solidFill>
                            <a:srgbClr val="9D2449"/>
                          </a:solidFill>
                        </a:rPr>
                        <a:t>Docentes</a:t>
                      </a:r>
                      <a:endParaRPr lang="es-MX" sz="1000" b="1" dirty="0">
                        <a:solidFill>
                          <a:srgbClr val="9D2449"/>
                        </a:solidFill>
                      </a:endParaRPr>
                    </a:p>
                  </a:txBody>
                  <a:tcPr anchor="ctr"/>
                </a:tc>
                <a:extLst>
                  <a:ext uri="{0D108BD9-81ED-4DB2-BD59-A6C34878D82A}">
                    <a16:rowId xmlns:a16="http://schemas.microsoft.com/office/drawing/2014/main" val="1265497129"/>
                  </a:ext>
                </a:extLst>
              </a:tr>
              <a:tr h="336588">
                <a:tc>
                  <a:txBody>
                    <a:bodyPr/>
                    <a:lstStyle/>
                    <a:p>
                      <a:pPr algn="ctr"/>
                      <a:r>
                        <a:rPr lang="es-MX" sz="1050" b="1" dirty="0" smtClean="0">
                          <a:solidFill>
                            <a:srgbClr val="9D2449"/>
                          </a:solidFill>
                        </a:rPr>
                        <a:t>99.4 %</a:t>
                      </a:r>
                      <a:endParaRPr lang="es-MX" sz="1050" b="1" dirty="0">
                        <a:solidFill>
                          <a:srgbClr val="9D2449"/>
                        </a:solidFill>
                      </a:endParaRPr>
                    </a:p>
                  </a:txBody>
                  <a:tcPr anchor="ctr"/>
                </a:tc>
                <a:tc>
                  <a:txBody>
                    <a:bodyPr/>
                    <a:lstStyle/>
                    <a:p>
                      <a:pPr algn="ctr"/>
                      <a:r>
                        <a:rPr lang="es-MX" sz="1050" b="1" dirty="0" smtClean="0">
                          <a:solidFill>
                            <a:srgbClr val="9D2449"/>
                          </a:solidFill>
                        </a:rPr>
                        <a:t>95.6 %</a:t>
                      </a:r>
                      <a:endParaRPr lang="es-MX" sz="1050" b="1" dirty="0">
                        <a:solidFill>
                          <a:srgbClr val="9D2449"/>
                        </a:solidFill>
                      </a:endParaRPr>
                    </a:p>
                  </a:txBody>
                  <a:tcPr anchor="ctr"/>
                </a:tc>
                <a:extLst>
                  <a:ext uri="{0D108BD9-81ED-4DB2-BD59-A6C34878D82A}">
                    <a16:rowId xmlns:a16="http://schemas.microsoft.com/office/drawing/2014/main" val="3326565099"/>
                  </a:ext>
                </a:extLst>
              </a:tr>
            </a:tbl>
          </a:graphicData>
        </a:graphic>
      </p:graphicFrame>
      <p:sp>
        <p:nvSpPr>
          <p:cNvPr id="15" name="CuadroTexto 14"/>
          <p:cNvSpPr txBox="1"/>
          <p:nvPr/>
        </p:nvSpPr>
        <p:spPr>
          <a:xfrm>
            <a:off x="1585049" y="2589669"/>
            <a:ext cx="1705767" cy="1077218"/>
          </a:xfrm>
          <a:prstGeom prst="rect">
            <a:avLst/>
          </a:prstGeom>
          <a:noFill/>
        </p:spPr>
        <p:txBody>
          <a:bodyPr wrap="square" rtlCol="0">
            <a:spAutoFit/>
          </a:bodyPr>
          <a:lstStyle/>
          <a:p>
            <a:r>
              <a:rPr lang="es-MX" sz="1600" b="1" dirty="0" smtClean="0">
                <a:solidFill>
                  <a:srgbClr val="B28D5C"/>
                </a:solidFill>
              </a:rPr>
              <a:t>93.9% directores</a:t>
            </a:r>
          </a:p>
          <a:p>
            <a:r>
              <a:rPr lang="es-MX" sz="1600" b="1" dirty="0" smtClean="0">
                <a:solidFill>
                  <a:srgbClr val="00664D"/>
                </a:solidFill>
              </a:rPr>
              <a:t>88.4% docentes</a:t>
            </a:r>
          </a:p>
        </p:txBody>
      </p:sp>
      <p:sp>
        <p:nvSpPr>
          <p:cNvPr id="19" name="CuadroTexto 18"/>
          <p:cNvSpPr txBox="1"/>
          <p:nvPr/>
        </p:nvSpPr>
        <p:spPr>
          <a:xfrm>
            <a:off x="4057791" y="3295647"/>
            <a:ext cx="2733938" cy="584775"/>
          </a:xfrm>
          <a:prstGeom prst="rect">
            <a:avLst/>
          </a:prstGeom>
          <a:noFill/>
        </p:spPr>
        <p:txBody>
          <a:bodyPr wrap="square" rtlCol="0">
            <a:spAutoFit/>
          </a:bodyPr>
          <a:lstStyle/>
          <a:p>
            <a:r>
              <a:rPr lang="es-MX" sz="1600" b="1" dirty="0" smtClean="0">
                <a:solidFill>
                  <a:srgbClr val="9D2449"/>
                </a:solidFill>
              </a:rPr>
              <a:t>81.6% directores</a:t>
            </a:r>
          </a:p>
          <a:p>
            <a:r>
              <a:rPr lang="es-MX" sz="1600" b="1" dirty="0" smtClean="0">
                <a:solidFill>
                  <a:srgbClr val="FF5601"/>
                </a:solidFill>
              </a:rPr>
              <a:t>70% docentes</a:t>
            </a:r>
          </a:p>
        </p:txBody>
      </p:sp>
      <p:pic>
        <p:nvPicPr>
          <p:cNvPr id="20" name="Imagen 19" descr="G:\PNCE\Imagenes\6-pag-20.png"/>
          <p:cNvPicPr/>
          <p:nvPr/>
        </p:nvPicPr>
        <p:blipFill rotWithShape="1">
          <a:blip r:embed="rId3">
            <a:extLst>
              <a:ext uri="{28A0092B-C50C-407E-A947-70E740481C1C}">
                <a14:useLocalDpi xmlns:a14="http://schemas.microsoft.com/office/drawing/2010/main" val="0"/>
              </a:ext>
            </a:extLst>
          </a:blip>
          <a:srcRect l="5347" t="7272" r="4683" b="9038"/>
          <a:stretch/>
        </p:blipFill>
        <p:spPr bwMode="auto">
          <a:xfrm>
            <a:off x="1429728" y="3921526"/>
            <a:ext cx="4303993" cy="26151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5976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325730" cy="307777"/>
          </a:xfrm>
          <a:prstGeom prst="rect">
            <a:avLst/>
          </a:prstGeom>
          <a:noFill/>
        </p:spPr>
        <p:txBody>
          <a:bodyPr wrap="none" rtlCol="0">
            <a:spAutoFit/>
          </a:bodyPr>
          <a:lstStyle/>
          <a:p>
            <a:r>
              <a:rPr lang="es-ES_tradnl" sz="1400" b="1" dirty="0" smtClean="0">
                <a:solidFill>
                  <a:srgbClr val="00664D"/>
                </a:solidFill>
              </a:rPr>
              <a:t>11</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648519" y="4252159"/>
            <a:ext cx="5540942" cy="635797"/>
          </a:xfrm>
          <a:prstGeom prst="rect">
            <a:avLst/>
          </a:prstGeom>
        </p:spPr>
        <p:txBody>
          <a:bodyPr rtlCol="0" anchor="ctr">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smtClean="0">
                <a:solidFill>
                  <a:schemeClr val="accent6">
                    <a:lumMod val="75000"/>
                  </a:schemeClr>
                </a:solidFill>
              </a:rPr>
              <a:t>RESULTADOS DE LA PERCEPCIÓN DEL CLIMA EN LA ESCUELA</a:t>
            </a:r>
          </a:p>
          <a:p>
            <a:pPr algn="ctr"/>
            <a:endParaRPr lang="es-ES" sz="2400" b="1" dirty="0">
              <a:solidFill>
                <a:schemeClr val="accent6">
                  <a:lumMod val="75000"/>
                </a:schemeClr>
              </a:solidFill>
            </a:endParaRPr>
          </a:p>
          <a:p>
            <a:pPr algn="ctr"/>
            <a:endParaRPr lang="es-ES" sz="2400" b="1" dirty="0">
              <a:solidFill>
                <a:srgbClr val="002060"/>
              </a:solidFill>
            </a:endParaRPr>
          </a:p>
        </p:txBody>
      </p:sp>
      <p:sp>
        <p:nvSpPr>
          <p:cNvPr id="2" name="Rectángulo 1"/>
          <p:cNvSpPr/>
          <p:nvPr/>
        </p:nvSpPr>
        <p:spPr>
          <a:xfrm>
            <a:off x="228600" y="570209"/>
            <a:ext cx="5029200" cy="338554"/>
          </a:xfrm>
          <a:prstGeom prst="rect">
            <a:avLst/>
          </a:prstGeom>
        </p:spPr>
        <p:txBody>
          <a:bodyPr wrap="square">
            <a:spAutoFit/>
          </a:bodyPr>
          <a:lstStyle/>
          <a:p>
            <a:r>
              <a:rPr lang="es-MX" sz="1600" b="1" dirty="0">
                <a:solidFill>
                  <a:schemeClr val="bg1"/>
                </a:solidFill>
              </a:rPr>
              <a:t>Evaluación </a:t>
            </a:r>
            <a:r>
              <a:rPr lang="es-MX" sz="1600" b="1" dirty="0" smtClean="0">
                <a:solidFill>
                  <a:schemeClr val="bg1"/>
                </a:solidFill>
              </a:rPr>
              <a:t>Interna. Ciclo </a:t>
            </a:r>
            <a:r>
              <a:rPr lang="es-MX" sz="1600" b="1" dirty="0">
                <a:solidFill>
                  <a:schemeClr val="bg1"/>
                </a:solidFill>
              </a:rPr>
              <a:t>escolar 2018-2019</a:t>
            </a:r>
          </a:p>
        </p:txBody>
      </p:sp>
    </p:spTree>
    <p:extLst>
      <p:ext uri="{BB962C8B-B14F-4D97-AF65-F5344CB8AC3E}">
        <p14:creationId xmlns:p14="http://schemas.microsoft.com/office/powerpoint/2010/main" val="135619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111FC934-3669-AA4F-AA79-D9B3A8253B21}"/>
              </a:ext>
            </a:extLst>
          </p:cNvPr>
          <p:cNvSpPr>
            <a:spLocks noGrp="1"/>
          </p:cNvSpPr>
          <p:nvPr>
            <p:ph type="body" sz="quarter" idx="13"/>
          </p:nvPr>
        </p:nvSpPr>
        <p:spPr>
          <a:xfrm>
            <a:off x="536321" y="2413870"/>
            <a:ext cx="4992412" cy="494369"/>
          </a:xfrm>
        </p:spPr>
        <p:txBody>
          <a:bodyPr/>
          <a:lstStyle/>
          <a:p>
            <a:r>
              <a:rPr lang="es-ES_tradnl" dirty="0" smtClean="0">
                <a:solidFill>
                  <a:schemeClr val="tx1">
                    <a:lumMod val="65000"/>
                    <a:lumOff val="35000"/>
                  </a:schemeClr>
                </a:solidFill>
              </a:rPr>
              <a:t>1. Percepción del clima en </a:t>
            </a:r>
            <a:r>
              <a:rPr lang="es-ES_tradnl" dirty="0">
                <a:solidFill>
                  <a:schemeClr val="tx1">
                    <a:lumMod val="65000"/>
                    <a:lumOff val="35000"/>
                  </a:schemeClr>
                </a:solidFill>
              </a:rPr>
              <a:t>l</a:t>
            </a:r>
            <a:r>
              <a:rPr lang="es-ES_tradnl" dirty="0" smtClean="0">
                <a:solidFill>
                  <a:schemeClr val="tx1">
                    <a:lumMod val="65000"/>
                    <a:lumOff val="35000"/>
                  </a:schemeClr>
                </a:solidFill>
              </a:rPr>
              <a:t>a escuela</a:t>
            </a:r>
            <a:endParaRPr lang="es-ES_tradnl" dirty="0">
              <a:solidFill>
                <a:schemeClr val="tx1">
                  <a:lumMod val="65000"/>
                  <a:lumOff val="35000"/>
                </a:schemeClr>
              </a:solidFill>
            </a:endParaRP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0996" cy="307777"/>
          </a:xfrm>
          <a:prstGeom prst="rect">
            <a:avLst/>
          </a:prstGeom>
          <a:noFill/>
        </p:spPr>
        <p:txBody>
          <a:bodyPr wrap="none" rtlCol="0">
            <a:spAutoFit/>
          </a:bodyPr>
          <a:lstStyle/>
          <a:p>
            <a:r>
              <a:rPr lang="es-ES_tradnl" sz="1400" b="1" dirty="0" smtClean="0">
                <a:solidFill>
                  <a:srgbClr val="00664D"/>
                </a:solidFill>
              </a:rPr>
              <a:t>12</a:t>
            </a:r>
            <a:endParaRPr lang="es-ES_tradnl" sz="1400" b="1" dirty="0">
              <a:solidFill>
                <a:srgbClr val="00664D"/>
              </a:solidFill>
            </a:endParaRPr>
          </a:p>
        </p:txBody>
      </p:sp>
      <p:sp>
        <p:nvSpPr>
          <p:cNvPr id="56" name="CuadroTexto 55"/>
          <p:cNvSpPr txBox="1"/>
          <p:nvPr/>
        </p:nvSpPr>
        <p:spPr>
          <a:xfrm>
            <a:off x="3925239" y="3227209"/>
            <a:ext cx="2380132" cy="2893100"/>
          </a:xfrm>
          <a:prstGeom prst="rect">
            <a:avLst/>
          </a:prstGeom>
          <a:noFill/>
        </p:spPr>
        <p:txBody>
          <a:bodyPr wrap="square" rtlCol="0">
            <a:spAutoFit/>
          </a:bodyPr>
          <a:lstStyle/>
          <a:p>
            <a:pPr algn="just"/>
            <a:r>
              <a:rPr lang="es-MX" sz="1400" dirty="0" smtClean="0">
                <a:solidFill>
                  <a:schemeClr val="accent6">
                    <a:lumMod val="50000"/>
                  </a:schemeClr>
                </a:solidFill>
              </a:rPr>
              <a:t>El </a:t>
            </a:r>
            <a:r>
              <a:rPr lang="es-MX" sz="1400" b="1" dirty="0" smtClean="0">
                <a:solidFill>
                  <a:srgbClr val="00B050"/>
                </a:solidFill>
              </a:rPr>
              <a:t>65% </a:t>
            </a:r>
            <a:r>
              <a:rPr lang="es-MX" sz="1400" dirty="0" smtClean="0">
                <a:solidFill>
                  <a:schemeClr val="accent6">
                    <a:lumMod val="50000"/>
                  </a:schemeClr>
                </a:solidFill>
              </a:rPr>
              <a:t>de las escuelas encuestadas percibe </a:t>
            </a:r>
            <a:r>
              <a:rPr lang="es-MX" sz="1400" dirty="0">
                <a:solidFill>
                  <a:schemeClr val="accent6">
                    <a:lumMod val="50000"/>
                  </a:schemeClr>
                </a:solidFill>
              </a:rPr>
              <a:t>un </a:t>
            </a:r>
            <a:r>
              <a:rPr lang="es-MX" sz="1400" b="1" dirty="0">
                <a:solidFill>
                  <a:schemeClr val="accent6">
                    <a:lumMod val="50000"/>
                  </a:schemeClr>
                </a:solidFill>
              </a:rPr>
              <a:t>clima escolar </a:t>
            </a:r>
            <a:r>
              <a:rPr lang="es-MX" sz="1400" dirty="0">
                <a:solidFill>
                  <a:schemeClr val="accent6">
                    <a:lumMod val="50000"/>
                  </a:schemeClr>
                </a:solidFill>
              </a:rPr>
              <a:t>adecuado y </a:t>
            </a:r>
            <a:r>
              <a:rPr lang="es-MX" sz="1400" b="1" dirty="0" smtClean="0">
                <a:solidFill>
                  <a:srgbClr val="00B050"/>
                </a:solidFill>
              </a:rPr>
              <a:t>favorable</a:t>
            </a:r>
            <a:r>
              <a:rPr lang="es-MX" sz="1400" dirty="0" smtClean="0">
                <a:solidFill>
                  <a:schemeClr val="accent6">
                    <a:lumMod val="50000"/>
                  </a:schemeClr>
                </a:solidFill>
              </a:rPr>
              <a:t> que </a:t>
            </a:r>
            <a:r>
              <a:rPr lang="es-MX" sz="1400" dirty="0">
                <a:solidFill>
                  <a:schemeClr val="accent6">
                    <a:lumMod val="50000"/>
                  </a:schemeClr>
                </a:solidFill>
              </a:rPr>
              <a:t>propicia </a:t>
            </a:r>
            <a:r>
              <a:rPr lang="es-MX" sz="1400" dirty="0" smtClean="0">
                <a:solidFill>
                  <a:schemeClr val="accent6">
                    <a:lumMod val="50000"/>
                  </a:schemeClr>
                </a:solidFill>
              </a:rPr>
              <a:t>la existencia </a:t>
            </a:r>
            <a:r>
              <a:rPr lang="es-MX" sz="1400" dirty="0">
                <a:solidFill>
                  <a:schemeClr val="accent6">
                    <a:lumMod val="50000"/>
                  </a:schemeClr>
                </a:solidFill>
              </a:rPr>
              <a:t>de una convivencia </a:t>
            </a:r>
            <a:r>
              <a:rPr lang="es-MX" sz="1400" dirty="0" smtClean="0">
                <a:solidFill>
                  <a:schemeClr val="accent6">
                    <a:lumMod val="50000"/>
                  </a:schemeClr>
                </a:solidFill>
              </a:rPr>
              <a:t>pacífica e inclusiva donde se observan la práctica de algunos valores como la cooperación, el respeto y la confianza, que facilitan la motivación hacia el aprendizaje.  </a:t>
            </a:r>
            <a:endParaRPr lang="es-MX" sz="1400" dirty="0">
              <a:solidFill>
                <a:schemeClr val="accent6">
                  <a:lumMod val="50000"/>
                </a:schemeClr>
              </a:solidFill>
            </a:endParaRPr>
          </a:p>
        </p:txBody>
      </p:sp>
      <p:sp>
        <p:nvSpPr>
          <p:cNvPr id="57" name="CuadroTexto 56"/>
          <p:cNvSpPr txBox="1"/>
          <p:nvPr/>
        </p:nvSpPr>
        <p:spPr>
          <a:xfrm>
            <a:off x="536321" y="1255100"/>
            <a:ext cx="5725789" cy="738664"/>
          </a:xfrm>
          <a:prstGeom prst="rect">
            <a:avLst/>
          </a:prstGeom>
          <a:noFill/>
        </p:spPr>
        <p:txBody>
          <a:bodyPr wrap="square" rtlCol="0">
            <a:spAutoFit/>
          </a:bodyPr>
          <a:lstStyle/>
          <a:p>
            <a:pPr algn="just"/>
            <a:r>
              <a:rPr lang="es-MX" sz="1400" dirty="0">
                <a:solidFill>
                  <a:schemeClr val="accent6">
                    <a:lumMod val="50000"/>
                  </a:schemeClr>
                </a:solidFill>
              </a:rPr>
              <a:t>Es el primer tema de la evaluación en línea, conforme al levantamiento de información realizado con las escuelas participantes, se obtuvieron los siguientes resultados</a:t>
            </a:r>
            <a:r>
              <a:rPr lang="es-MX" sz="1400" dirty="0" smtClean="0">
                <a:solidFill>
                  <a:schemeClr val="accent6">
                    <a:lumMod val="50000"/>
                  </a:schemeClr>
                </a:solidFill>
              </a:rPr>
              <a:t>:</a:t>
            </a:r>
            <a:endParaRPr lang="es-MX" sz="1200" dirty="0" smtClean="0">
              <a:solidFill>
                <a:schemeClr val="accent6">
                  <a:lumMod val="50000"/>
                </a:schemeClr>
              </a:solidFill>
            </a:endParaRPr>
          </a:p>
        </p:txBody>
      </p:sp>
      <p:sp>
        <p:nvSpPr>
          <p:cNvPr id="11" name="Rectángulo 10"/>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2" name="Rectángulo 1"/>
          <p:cNvSpPr/>
          <p:nvPr/>
        </p:nvSpPr>
        <p:spPr>
          <a:xfrm>
            <a:off x="509010" y="6439279"/>
            <a:ext cx="5769049" cy="1169551"/>
          </a:xfrm>
          <a:prstGeom prst="rect">
            <a:avLst/>
          </a:prstGeom>
        </p:spPr>
        <p:txBody>
          <a:bodyPr wrap="square">
            <a:spAutoFit/>
          </a:bodyPr>
          <a:lstStyle/>
          <a:p>
            <a:pPr algn="just"/>
            <a:r>
              <a:rPr lang="es-MX" sz="1400" dirty="0">
                <a:solidFill>
                  <a:schemeClr val="accent6">
                    <a:lumMod val="50000"/>
                  </a:schemeClr>
                </a:solidFill>
              </a:rPr>
              <a:t>Mientras que el </a:t>
            </a:r>
            <a:r>
              <a:rPr lang="es-MX" sz="1400" b="1" dirty="0" smtClean="0">
                <a:solidFill>
                  <a:schemeClr val="bg2">
                    <a:lumMod val="50000"/>
                  </a:schemeClr>
                </a:solidFill>
              </a:rPr>
              <a:t>35%</a:t>
            </a:r>
            <a:r>
              <a:rPr lang="es-MX" sz="1400" dirty="0" smtClean="0">
                <a:solidFill>
                  <a:schemeClr val="accent6">
                    <a:lumMod val="50000"/>
                  </a:schemeClr>
                </a:solidFill>
              </a:rPr>
              <a:t> indica </a:t>
            </a:r>
            <a:r>
              <a:rPr lang="es-MX" sz="1400" dirty="0">
                <a:solidFill>
                  <a:schemeClr val="accent6">
                    <a:lumMod val="50000"/>
                  </a:schemeClr>
                </a:solidFill>
              </a:rPr>
              <a:t>que el clima escolar es </a:t>
            </a:r>
            <a:r>
              <a:rPr lang="es-MX" sz="1400" b="1" dirty="0">
                <a:solidFill>
                  <a:schemeClr val="bg2">
                    <a:lumMod val="50000"/>
                  </a:schemeClr>
                </a:solidFill>
              </a:rPr>
              <a:t>poco favorable</a:t>
            </a:r>
            <a:r>
              <a:rPr lang="es-MX" sz="1400" dirty="0" smtClean="0">
                <a:solidFill>
                  <a:schemeClr val="accent6">
                    <a:lumMod val="50000"/>
                  </a:schemeClr>
                </a:solidFill>
              </a:rPr>
              <a:t>, </a:t>
            </a:r>
            <a:r>
              <a:rPr lang="es-MX" sz="1400" dirty="0">
                <a:solidFill>
                  <a:schemeClr val="accent6">
                    <a:lumMod val="50000"/>
                  </a:schemeClr>
                </a:solidFill>
              </a:rPr>
              <a:t>por tanto es necesario continuar trabajando con la comunidad escolar </a:t>
            </a:r>
            <a:r>
              <a:rPr lang="es-MX" sz="1400" dirty="0" smtClean="0">
                <a:solidFill>
                  <a:schemeClr val="accent6">
                    <a:lumMod val="50000"/>
                  </a:schemeClr>
                </a:solidFill>
              </a:rPr>
              <a:t>en el desarrollo de </a:t>
            </a:r>
            <a:r>
              <a:rPr lang="es-MX" sz="1400" dirty="0">
                <a:solidFill>
                  <a:schemeClr val="accent6">
                    <a:lumMod val="50000"/>
                  </a:schemeClr>
                </a:solidFill>
              </a:rPr>
              <a:t>habilidades, actitudes y valores que les permitan </a:t>
            </a:r>
            <a:r>
              <a:rPr lang="es-MX" sz="1400" dirty="0" smtClean="0">
                <a:solidFill>
                  <a:schemeClr val="accent6">
                    <a:lumMod val="50000"/>
                  </a:schemeClr>
                </a:solidFill>
              </a:rPr>
              <a:t>fortalecer una convivencia más pacífica</a:t>
            </a:r>
            <a:r>
              <a:rPr lang="es-MX" sz="1400" dirty="0">
                <a:solidFill>
                  <a:schemeClr val="accent6">
                    <a:lumMod val="50000"/>
                  </a:schemeClr>
                </a:solidFill>
              </a:rPr>
              <a:t> </a:t>
            </a:r>
            <a:r>
              <a:rPr lang="es-MX" sz="1400" dirty="0" smtClean="0">
                <a:solidFill>
                  <a:schemeClr val="accent6">
                    <a:lumMod val="50000"/>
                  </a:schemeClr>
                </a:solidFill>
              </a:rPr>
              <a:t>e inclusiva.</a:t>
            </a:r>
            <a:endParaRPr lang="es-MX" sz="1400" dirty="0">
              <a:solidFill>
                <a:schemeClr val="accent6">
                  <a:lumMod val="50000"/>
                </a:schemeClr>
              </a:solidFill>
            </a:endParaRPr>
          </a:p>
        </p:txBody>
      </p:sp>
      <p:pic>
        <p:nvPicPr>
          <p:cNvPr id="4" name="Imagen 3"/>
          <p:cNvPicPr>
            <a:picLocks noChangeAspect="1"/>
          </p:cNvPicPr>
          <p:nvPr/>
        </p:nvPicPr>
        <p:blipFill>
          <a:blip r:embed="rId3"/>
          <a:stretch>
            <a:fillRect/>
          </a:stretch>
        </p:blipFill>
        <p:spPr>
          <a:xfrm>
            <a:off x="-27670" y="3103528"/>
            <a:ext cx="4187368" cy="2880000"/>
          </a:xfrm>
          <a:prstGeom prst="rect">
            <a:avLst/>
          </a:prstGeom>
        </p:spPr>
      </p:pic>
    </p:spTree>
    <p:extLst>
      <p:ext uri="{BB962C8B-B14F-4D97-AF65-F5344CB8AC3E}">
        <p14:creationId xmlns:p14="http://schemas.microsoft.com/office/powerpoint/2010/main" val="1246070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0996" cy="307777"/>
          </a:xfrm>
          <a:prstGeom prst="rect">
            <a:avLst/>
          </a:prstGeom>
          <a:noFill/>
        </p:spPr>
        <p:txBody>
          <a:bodyPr wrap="none" rtlCol="0">
            <a:spAutoFit/>
          </a:bodyPr>
          <a:lstStyle/>
          <a:p>
            <a:r>
              <a:rPr lang="es-ES_tradnl" sz="1400" b="1" dirty="0" smtClean="0">
                <a:solidFill>
                  <a:srgbClr val="00664D"/>
                </a:solidFill>
              </a:rPr>
              <a:t>13</a:t>
            </a:r>
            <a:endParaRPr lang="es-ES_tradnl" sz="1400" b="1" dirty="0">
              <a:solidFill>
                <a:srgbClr val="00664D"/>
              </a:solidFill>
            </a:endParaRPr>
          </a:p>
        </p:txBody>
      </p:sp>
      <p:sp>
        <p:nvSpPr>
          <p:cNvPr id="96" name="Marcador de texto 4">
            <a:extLst>
              <a:ext uri="{FF2B5EF4-FFF2-40B4-BE49-F238E27FC236}">
                <a16:creationId xmlns:a16="http://schemas.microsoft.com/office/drawing/2014/main" id="{111FC934-3669-AA4F-AA79-D9B3A8253B21}"/>
              </a:ext>
            </a:extLst>
          </p:cNvPr>
          <p:cNvSpPr txBox="1">
            <a:spLocks/>
          </p:cNvSpPr>
          <p:nvPr/>
        </p:nvSpPr>
        <p:spPr>
          <a:xfrm>
            <a:off x="525780" y="1468111"/>
            <a:ext cx="3768090" cy="449426"/>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dirty="0" smtClean="0">
                <a:solidFill>
                  <a:schemeClr val="tx1">
                    <a:lumMod val="65000"/>
                    <a:lumOff val="35000"/>
                  </a:schemeClr>
                </a:solidFill>
              </a:rPr>
              <a:t>2. Percepción de conflictos</a:t>
            </a:r>
            <a:endParaRPr lang="es-ES_tradnl" dirty="0">
              <a:solidFill>
                <a:schemeClr val="tx1">
                  <a:lumMod val="65000"/>
                  <a:lumOff val="35000"/>
                </a:schemeClr>
              </a:solidFill>
            </a:endParaRPr>
          </a:p>
        </p:txBody>
      </p:sp>
      <p:sp>
        <p:nvSpPr>
          <p:cNvPr id="109" name="CuadroTexto 108"/>
          <p:cNvSpPr txBox="1"/>
          <p:nvPr/>
        </p:nvSpPr>
        <p:spPr>
          <a:xfrm>
            <a:off x="525780" y="2845928"/>
            <a:ext cx="2937510" cy="1815882"/>
          </a:xfrm>
          <a:prstGeom prst="rect">
            <a:avLst/>
          </a:prstGeom>
          <a:noFill/>
        </p:spPr>
        <p:txBody>
          <a:bodyPr wrap="square" rtlCol="0">
            <a:spAutoFit/>
          </a:bodyPr>
          <a:lstStyle/>
          <a:p>
            <a:pPr algn="just"/>
            <a:r>
              <a:rPr lang="es-MX" sz="1400" dirty="0">
                <a:solidFill>
                  <a:schemeClr val="accent6">
                    <a:lumMod val="50000"/>
                  </a:schemeClr>
                </a:solidFill>
              </a:rPr>
              <a:t>El</a:t>
            </a:r>
            <a:r>
              <a:rPr lang="es-MX" sz="1400" b="1" dirty="0" smtClean="0">
                <a:solidFill>
                  <a:srgbClr val="00B050"/>
                </a:solidFill>
              </a:rPr>
              <a:t> 79% </a:t>
            </a:r>
            <a:r>
              <a:rPr lang="es-MX" sz="1400" dirty="0">
                <a:solidFill>
                  <a:schemeClr val="accent6">
                    <a:lumMod val="50000"/>
                  </a:schemeClr>
                </a:solidFill>
              </a:rPr>
              <a:t>de las escuelas </a:t>
            </a:r>
            <a:r>
              <a:rPr lang="es-MX" sz="1400" dirty="0" smtClean="0">
                <a:solidFill>
                  <a:schemeClr val="accent6">
                    <a:lumMod val="50000"/>
                  </a:schemeClr>
                </a:solidFill>
              </a:rPr>
              <a:t>indica que se percibe un ambiente </a:t>
            </a:r>
            <a:r>
              <a:rPr lang="es-MX" sz="1400" b="1" dirty="0" smtClean="0">
                <a:solidFill>
                  <a:srgbClr val="00B050"/>
                </a:solidFill>
              </a:rPr>
              <a:t>favorable</a:t>
            </a:r>
            <a:r>
              <a:rPr lang="es-MX" sz="1400" dirty="0" smtClean="0">
                <a:solidFill>
                  <a:schemeClr val="accent6">
                    <a:lumMod val="50000"/>
                  </a:schemeClr>
                </a:solidFill>
              </a:rPr>
              <a:t> para la convivencia en donde se observan pocos o ningún conflicto relacionado con acoso escolar, abuso verbal y abuso físico dentro del ámbito escolar. </a:t>
            </a:r>
          </a:p>
        </p:txBody>
      </p:sp>
      <p:sp>
        <p:nvSpPr>
          <p:cNvPr id="11" name="Rectángulo 10"/>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4" name="Rectángulo 3"/>
          <p:cNvSpPr/>
          <p:nvPr/>
        </p:nvSpPr>
        <p:spPr>
          <a:xfrm>
            <a:off x="573494" y="5725928"/>
            <a:ext cx="5779591" cy="1384995"/>
          </a:xfrm>
          <a:prstGeom prst="rect">
            <a:avLst/>
          </a:prstGeom>
        </p:spPr>
        <p:txBody>
          <a:bodyPr wrap="square">
            <a:spAutoFit/>
          </a:bodyPr>
          <a:lstStyle/>
          <a:p>
            <a:pPr algn="just"/>
            <a:r>
              <a:rPr lang="es-MX" sz="1400" dirty="0">
                <a:solidFill>
                  <a:schemeClr val="accent6">
                    <a:lumMod val="50000"/>
                  </a:schemeClr>
                </a:solidFill>
              </a:rPr>
              <a:t>Sin </a:t>
            </a:r>
            <a:r>
              <a:rPr lang="es-MX" sz="1400" dirty="0" smtClean="0">
                <a:solidFill>
                  <a:schemeClr val="accent6">
                    <a:lumMod val="50000"/>
                  </a:schemeClr>
                </a:solidFill>
              </a:rPr>
              <a:t>embargo, el </a:t>
            </a:r>
            <a:r>
              <a:rPr lang="es-MX" sz="1400" b="1" dirty="0" smtClean="0">
                <a:solidFill>
                  <a:schemeClr val="bg2">
                    <a:lumMod val="50000"/>
                  </a:schemeClr>
                </a:solidFill>
              </a:rPr>
              <a:t>21% </a:t>
            </a:r>
            <a:r>
              <a:rPr lang="es-MX" sz="1400" dirty="0" smtClean="0">
                <a:solidFill>
                  <a:schemeClr val="accent6">
                    <a:lumMod val="50000"/>
                  </a:schemeClr>
                </a:solidFill>
              </a:rPr>
              <a:t>expresa </a:t>
            </a:r>
            <a:r>
              <a:rPr lang="es-MX" sz="1400" dirty="0">
                <a:solidFill>
                  <a:schemeClr val="accent6">
                    <a:lumMod val="50000"/>
                  </a:schemeClr>
                </a:solidFill>
              </a:rPr>
              <a:t>que existen este tipo de conflictos en sus escuelas por lo que es indispensable </a:t>
            </a:r>
            <a:r>
              <a:rPr lang="es-MX" sz="1400" dirty="0" smtClean="0">
                <a:solidFill>
                  <a:schemeClr val="accent6">
                    <a:lumMod val="50000"/>
                  </a:schemeClr>
                </a:solidFill>
              </a:rPr>
              <a:t>trabajar </a:t>
            </a:r>
            <a:r>
              <a:rPr lang="es-MX" sz="1400" dirty="0">
                <a:solidFill>
                  <a:schemeClr val="accent6">
                    <a:lumMod val="50000"/>
                  </a:schemeClr>
                </a:solidFill>
              </a:rPr>
              <a:t>en la resolución pacífica de conflictos utilizando </a:t>
            </a:r>
            <a:r>
              <a:rPr lang="es-MX" sz="1400" dirty="0" smtClean="0">
                <a:solidFill>
                  <a:schemeClr val="accent6">
                    <a:lumMod val="50000"/>
                  </a:schemeClr>
                </a:solidFill>
              </a:rPr>
              <a:t>estrategias </a:t>
            </a:r>
            <a:r>
              <a:rPr lang="es-MX" sz="1400" dirty="0">
                <a:solidFill>
                  <a:schemeClr val="accent6">
                    <a:lumMod val="50000"/>
                  </a:schemeClr>
                </a:solidFill>
              </a:rPr>
              <a:t>para prevenir y actuar ante situaciones de acoso escolar. Además de fomentar actitudes de respeto, amabilidad y empatía entre los alumnos. </a:t>
            </a:r>
          </a:p>
        </p:txBody>
      </p:sp>
      <p:pic>
        <p:nvPicPr>
          <p:cNvPr id="2" name="Imagen 1"/>
          <p:cNvPicPr>
            <a:picLocks noChangeAspect="1"/>
          </p:cNvPicPr>
          <p:nvPr/>
        </p:nvPicPr>
        <p:blipFill>
          <a:blip r:embed="rId3"/>
          <a:stretch>
            <a:fillRect/>
          </a:stretch>
        </p:blipFill>
        <p:spPr>
          <a:xfrm>
            <a:off x="2793789" y="2202840"/>
            <a:ext cx="4064211" cy="2880000"/>
          </a:xfrm>
          <a:prstGeom prst="rect">
            <a:avLst/>
          </a:prstGeom>
        </p:spPr>
      </p:pic>
    </p:spTree>
    <p:extLst>
      <p:ext uri="{BB962C8B-B14F-4D97-AF65-F5344CB8AC3E}">
        <p14:creationId xmlns:p14="http://schemas.microsoft.com/office/powerpoint/2010/main" val="175479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78630" cy="307777"/>
          </a:xfrm>
          <a:prstGeom prst="rect">
            <a:avLst/>
          </a:prstGeom>
          <a:noFill/>
        </p:spPr>
        <p:txBody>
          <a:bodyPr wrap="none" rtlCol="0">
            <a:spAutoFit/>
          </a:bodyPr>
          <a:lstStyle/>
          <a:p>
            <a:r>
              <a:rPr lang="es-ES_tradnl" sz="1400" b="1" dirty="0" smtClean="0">
                <a:solidFill>
                  <a:srgbClr val="00664D"/>
                </a:solidFill>
              </a:rPr>
              <a:t>14</a:t>
            </a:r>
            <a:endParaRPr lang="es-ES_tradnl" sz="1400" b="1" dirty="0">
              <a:solidFill>
                <a:srgbClr val="00664D"/>
              </a:solidFill>
            </a:endParaRPr>
          </a:p>
        </p:txBody>
      </p:sp>
      <p:sp>
        <p:nvSpPr>
          <p:cNvPr id="8" name="Marcador de texto 4">
            <a:extLst>
              <a:ext uri="{FF2B5EF4-FFF2-40B4-BE49-F238E27FC236}">
                <a16:creationId xmlns:a16="http://schemas.microsoft.com/office/drawing/2014/main" id="{111FC934-3669-AA4F-AA79-D9B3A8253B21}"/>
              </a:ext>
            </a:extLst>
          </p:cNvPr>
          <p:cNvSpPr>
            <a:spLocks noGrp="1"/>
          </p:cNvSpPr>
          <p:nvPr>
            <p:ph type="body" sz="quarter" idx="13"/>
          </p:nvPr>
        </p:nvSpPr>
        <p:spPr>
          <a:xfrm>
            <a:off x="547963" y="1391115"/>
            <a:ext cx="4992412" cy="494369"/>
          </a:xfrm>
        </p:spPr>
        <p:txBody>
          <a:bodyPr/>
          <a:lstStyle/>
          <a:p>
            <a:r>
              <a:rPr lang="es-ES_tradnl" dirty="0" smtClean="0">
                <a:solidFill>
                  <a:schemeClr val="tx1">
                    <a:lumMod val="65000"/>
                    <a:lumOff val="35000"/>
                  </a:schemeClr>
                </a:solidFill>
              </a:rPr>
              <a:t>3. Percepción de autoestima</a:t>
            </a:r>
            <a:endParaRPr lang="es-ES_tradnl" dirty="0">
              <a:solidFill>
                <a:schemeClr val="tx1">
                  <a:lumMod val="65000"/>
                  <a:lumOff val="35000"/>
                </a:schemeClr>
              </a:solidFill>
            </a:endParaRPr>
          </a:p>
        </p:txBody>
      </p:sp>
      <p:sp>
        <p:nvSpPr>
          <p:cNvPr id="9" name="CuadroTexto 8"/>
          <p:cNvSpPr txBox="1"/>
          <p:nvPr/>
        </p:nvSpPr>
        <p:spPr>
          <a:xfrm>
            <a:off x="595991" y="5411591"/>
            <a:ext cx="5327057" cy="1169551"/>
          </a:xfrm>
          <a:prstGeom prst="rect">
            <a:avLst/>
          </a:prstGeom>
          <a:noFill/>
        </p:spPr>
        <p:txBody>
          <a:bodyPr wrap="square" rtlCol="0">
            <a:spAutoFit/>
          </a:bodyPr>
          <a:lstStyle/>
          <a:p>
            <a:pPr algn="just"/>
            <a:r>
              <a:rPr lang="es-MX" sz="1400" dirty="0">
                <a:solidFill>
                  <a:schemeClr val="accent6">
                    <a:lumMod val="50000"/>
                  </a:schemeClr>
                </a:solidFill>
              </a:rPr>
              <a:t>El</a:t>
            </a:r>
            <a:r>
              <a:rPr lang="es-MX" sz="1400" b="1" dirty="0" smtClean="0">
                <a:solidFill>
                  <a:srgbClr val="FFCB25"/>
                </a:solidFill>
              </a:rPr>
              <a:t> 67% </a:t>
            </a:r>
            <a:r>
              <a:rPr lang="es-MX" sz="1400" dirty="0" smtClean="0">
                <a:solidFill>
                  <a:schemeClr val="accent6">
                    <a:lumMod val="50000"/>
                  </a:schemeClr>
                </a:solidFill>
              </a:rPr>
              <a:t>señala </a:t>
            </a:r>
            <a:r>
              <a:rPr lang="es-MX" sz="1400" dirty="0">
                <a:solidFill>
                  <a:schemeClr val="accent6">
                    <a:lumMod val="50000"/>
                  </a:schemeClr>
                </a:solidFill>
              </a:rPr>
              <a:t>que es necesario reforzar en los alumnos la </a:t>
            </a:r>
            <a:r>
              <a:rPr lang="es-MX" sz="1400" b="1" dirty="0">
                <a:solidFill>
                  <a:srgbClr val="FFC000"/>
                </a:solidFill>
              </a:rPr>
              <a:t>autoestima</a:t>
            </a:r>
            <a:r>
              <a:rPr lang="es-MX" sz="1400" dirty="0">
                <a:solidFill>
                  <a:schemeClr val="accent6">
                    <a:lumMod val="50000"/>
                  </a:schemeClr>
                </a:solidFill>
              </a:rPr>
              <a:t>, por medio </a:t>
            </a:r>
            <a:r>
              <a:rPr lang="es-MX" sz="1400" dirty="0" smtClean="0">
                <a:solidFill>
                  <a:schemeClr val="accent6">
                    <a:lumMod val="50000"/>
                  </a:schemeClr>
                </a:solidFill>
              </a:rPr>
              <a:t>del </a:t>
            </a:r>
            <a:r>
              <a:rPr lang="es-MX" sz="1400" dirty="0">
                <a:solidFill>
                  <a:schemeClr val="accent6">
                    <a:lumMod val="50000"/>
                  </a:schemeClr>
                </a:solidFill>
              </a:rPr>
              <a:t>reconocimiento de las propias características</a:t>
            </a:r>
            <a:r>
              <a:rPr lang="es-MX" sz="1400" dirty="0" smtClean="0">
                <a:solidFill>
                  <a:schemeClr val="accent6">
                    <a:lumMod val="50000"/>
                  </a:schemeClr>
                </a:solidFill>
              </a:rPr>
              <a:t>, la </a:t>
            </a:r>
            <a:r>
              <a:rPr lang="es-MX" sz="1400" dirty="0" err="1" smtClean="0">
                <a:solidFill>
                  <a:schemeClr val="accent6">
                    <a:lumMod val="50000"/>
                  </a:schemeClr>
                </a:solidFill>
              </a:rPr>
              <a:t>autoaceptación</a:t>
            </a:r>
            <a:r>
              <a:rPr lang="es-MX" sz="1400" dirty="0" smtClean="0">
                <a:solidFill>
                  <a:schemeClr val="accent6">
                    <a:lumMod val="50000"/>
                  </a:schemeClr>
                </a:solidFill>
              </a:rPr>
              <a:t> que genere la valoración y el </a:t>
            </a:r>
            <a:r>
              <a:rPr lang="es-MX" sz="1400" dirty="0">
                <a:solidFill>
                  <a:schemeClr val="accent6">
                    <a:lumMod val="50000"/>
                  </a:schemeClr>
                </a:solidFill>
              </a:rPr>
              <a:t>respeto por sí </a:t>
            </a:r>
            <a:r>
              <a:rPr lang="es-MX" sz="1400" dirty="0" smtClean="0">
                <a:solidFill>
                  <a:schemeClr val="accent6">
                    <a:lumMod val="50000"/>
                  </a:schemeClr>
                </a:solidFill>
              </a:rPr>
              <a:t>mismo, entre </a:t>
            </a:r>
            <a:r>
              <a:rPr lang="es-MX" sz="1400" dirty="0">
                <a:solidFill>
                  <a:schemeClr val="accent6">
                    <a:lumMod val="50000"/>
                  </a:schemeClr>
                </a:solidFill>
              </a:rPr>
              <a:t>otros.</a:t>
            </a:r>
          </a:p>
          <a:p>
            <a:pPr algn="just"/>
            <a:endParaRPr lang="es-MX" sz="1400" b="1" dirty="0" smtClean="0">
              <a:solidFill>
                <a:srgbClr val="00B050"/>
              </a:solidFill>
            </a:endParaRPr>
          </a:p>
        </p:txBody>
      </p:sp>
      <p:sp>
        <p:nvSpPr>
          <p:cNvPr id="13" name="Rectángulo 12"/>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14" name="CuadroTexto 13"/>
          <p:cNvSpPr txBox="1"/>
          <p:nvPr/>
        </p:nvSpPr>
        <p:spPr>
          <a:xfrm>
            <a:off x="595991" y="2229767"/>
            <a:ext cx="2808000" cy="2677656"/>
          </a:xfrm>
          <a:prstGeom prst="rect">
            <a:avLst/>
          </a:prstGeom>
          <a:noFill/>
        </p:spPr>
        <p:txBody>
          <a:bodyPr wrap="square" rtlCol="0">
            <a:spAutoFit/>
          </a:bodyPr>
          <a:lstStyle/>
          <a:p>
            <a:pPr algn="just"/>
            <a:r>
              <a:rPr lang="es-MX" sz="1400" dirty="0">
                <a:solidFill>
                  <a:schemeClr val="accent6">
                    <a:lumMod val="50000"/>
                  </a:schemeClr>
                </a:solidFill>
              </a:rPr>
              <a:t>El</a:t>
            </a:r>
            <a:r>
              <a:rPr lang="es-MX" sz="1400" b="1" dirty="0" smtClean="0">
                <a:solidFill>
                  <a:srgbClr val="00B050"/>
                </a:solidFill>
              </a:rPr>
              <a:t> 33% </a:t>
            </a:r>
            <a:r>
              <a:rPr lang="es-MX" sz="1400" dirty="0">
                <a:solidFill>
                  <a:schemeClr val="accent6">
                    <a:lumMod val="50000"/>
                  </a:schemeClr>
                </a:solidFill>
              </a:rPr>
              <a:t>de las escuelas </a:t>
            </a:r>
            <a:r>
              <a:rPr lang="es-MX" sz="1400" dirty="0" smtClean="0">
                <a:solidFill>
                  <a:schemeClr val="accent6">
                    <a:lumMod val="50000"/>
                  </a:schemeClr>
                </a:solidFill>
              </a:rPr>
              <a:t>indica que </a:t>
            </a:r>
            <a:r>
              <a:rPr lang="es-MX" sz="1400" dirty="0">
                <a:solidFill>
                  <a:schemeClr val="accent6">
                    <a:lumMod val="50000"/>
                  </a:schemeClr>
                </a:solidFill>
              </a:rPr>
              <a:t>los alumnos tienen </a:t>
            </a:r>
            <a:r>
              <a:rPr lang="es-MX" sz="1400" dirty="0" smtClean="0">
                <a:solidFill>
                  <a:schemeClr val="accent6">
                    <a:lumMod val="50000"/>
                  </a:schemeClr>
                </a:solidFill>
              </a:rPr>
              <a:t>una </a:t>
            </a:r>
            <a:r>
              <a:rPr lang="es-MX" sz="1400" b="1" dirty="0">
                <a:solidFill>
                  <a:srgbClr val="00B050"/>
                </a:solidFill>
              </a:rPr>
              <a:t>autoestima</a:t>
            </a:r>
            <a:r>
              <a:rPr lang="es-MX" sz="1400" dirty="0">
                <a:solidFill>
                  <a:schemeClr val="accent6">
                    <a:lumMod val="50000"/>
                  </a:schemeClr>
                </a:solidFill>
              </a:rPr>
              <a:t> adecuada, </a:t>
            </a:r>
            <a:r>
              <a:rPr lang="es-MX" sz="1400" dirty="0" smtClean="0">
                <a:solidFill>
                  <a:schemeClr val="accent6">
                    <a:lumMod val="50000"/>
                  </a:schemeClr>
                </a:solidFill>
              </a:rPr>
              <a:t>realizan acciones </a:t>
            </a:r>
            <a:r>
              <a:rPr lang="es-MX" sz="1400" dirty="0">
                <a:solidFill>
                  <a:schemeClr val="accent6">
                    <a:lumMod val="50000"/>
                  </a:schemeClr>
                </a:solidFill>
              </a:rPr>
              <a:t>de autocuidado y  que en general </a:t>
            </a:r>
            <a:r>
              <a:rPr lang="es-MX" sz="1400" dirty="0" smtClean="0">
                <a:solidFill>
                  <a:schemeClr val="accent6">
                    <a:lumMod val="50000"/>
                  </a:schemeClr>
                </a:solidFill>
              </a:rPr>
              <a:t>se observan </a:t>
            </a:r>
            <a:r>
              <a:rPr lang="es-MX" sz="1400" dirty="0">
                <a:solidFill>
                  <a:schemeClr val="accent6">
                    <a:lumMod val="50000"/>
                  </a:schemeClr>
                </a:solidFill>
              </a:rPr>
              <a:t>satisfechos con su imagen corporal</a:t>
            </a:r>
            <a:r>
              <a:rPr lang="es-MX" sz="1400" dirty="0" smtClean="0">
                <a:solidFill>
                  <a:schemeClr val="accent6">
                    <a:lumMod val="50000"/>
                  </a:schemeClr>
                </a:solidFill>
              </a:rPr>
              <a:t>, adicionalmente </a:t>
            </a:r>
            <a:r>
              <a:rPr lang="es-MX" sz="1400" dirty="0">
                <a:solidFill>
                  <a:schemeClr val="accent6">
                    <a:lumMod val="50000"/>
                  </a:schemeClr>
                </a:solidFill>
              </a:rPr>
              <a:t>realizan acciones </a:t>
            </a:r>
            <a:r>
              <a:rPr lang="es-MX" sz="1400" dirty="0" smtClean="0">
                <a:solidFill>
                  <a:schemeClr val="accent6">
                    <a:lumMod val="50000"/>
                  </a:schemeClr>
                </a:solidFill>
              </a:rPr>
              <a:t>que </a:t>
            </a:r>
            <a:r>
              <a:rPr lang="es-MX" sz="1400" dirty="0">
                <a:solidFill>
                  <a:schemeClr val="accent6">
                    <a:lumMod val="50000"/>
                  </a:schemeClr>
                </a:solidFill>
              </a:rPr>
              <a:t>fomentan el conocimiento, apreciación y valoración de sí mismos. </a:t>
            </a:r>
            <a:endParaRPr lang="es-MX" sz="1400" dirty="0" smtClean="0">
              <a:solidFill>
                <a:schemeClr val="accent6">
                  <a:lumMod val="50000"/>
                </a:schemeClr>
              </a:solidFill>
            </a:endParaRPr>
          </a:p>
        </p:txBody>
      </p:sp>
      <p:pic>
        <p:nvPicPr>
          <p:cNvPr id="4" name="Imagen 3"/>
          <p:cNvPicPr>
            <a:picLocks noChangeAspect="1"/>
          </p:cNvPicPr>
          <p:nvPr/>
        </p:nvPicPr>
        <p:blipFill>
          <a:blip r:embed="rId3"/>
          <a:stretch>
            <a:fillRect/>
          </a:stretch>
        </p:blipFill>
        <p:spPr>
          <a:xfrm>
            <a:off x="2865826" y="1885484"/>
            <a:ext cx="4154211" cy="2880000"/>
          </a:xfrm>
          <a:prstGeom prst="rect">
            <a:avLst/>
          </a:prstGeom>
        </p:spPr>
      </p:pic>
    </p:spTree>
    <p:extLst>
      <p:ext uri="{BB962C8B-B14F-4D97-AF65-F5344CB8AC3E}">
        <p14:creationId xmlns:p14="http://schemas.microsoft.com/office/powerpoint/2010/main" val="2056367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9012" cy="307777"/>
          </a:xfrm>
          <a:prstGeom prst="rect">
            <a:avLst/>
          </a:prstGeom>
          <a:noFill/>
        </p:spPr>
        <p:txBody>
          <a:bodyPr wrap="none" rtlCol="0">
            <a:spAutoFit/>
          </a:bodyPr>
          <a:lstStyle/>
          <a:p>
            <a:r>
              <a:rPr lang="es-ES_tradnl" sz="1400" b="1" dirty="0" smtClean="0">
                <a:solidFill>
                  <a:srgbClr val="00664D"/>
                </a:solidFill>
              </a:rPr>
              <a:t>15</a:t>
            </a:r>
            <a:endParaRPr lang="es-ES_tradnl" sz="1400" b="1" dirty="0">
              <a:solidFill>
                <a:srgbClr val="00664D"/>
              </a:solidFill>
            </a:endParaRPr>
          </a:p>
        </p:txBody>
      </p:sp>
      <p:sp>
        <p:nvSpPr>
          <p:cNvPr id="11" name="Marcador de texto 4">
            <a:extLst>
              <a:ext uri="{FF2B5EF4-FFF2-40B4-BE49-F238E27FC236}">
                <a16:creationId xmlns:a16="http://schemas.microsoft.com/office/drawing/2014/main" id="{111FC934-3669-AA4F-AA79-D9B3A8253B21}"/>
              </a:ext>
            </a:extLst>
          </p:cNvPr>
          <p:cNvSpPr txBox="1">
            <a:spLocks/>
          </p:cNvSpPr>
          <p:nvPr/>
        </p:nvSpPr>
        <p:spPr>
          <a:xfrm>
            <a:off x="469586" y="1344447"/>
            <a:ext cx="4992412"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dirty="0" smtClean="0">
                <a:solidFill>
                  <a:schemeClr val="tx1">
                    <a:lumMod val="65000"/>
                    <a:lumOff val="35000"/>
                  </a:schemeClr>
                </a:solidFill>
              </a:rPr>
              <a:t>4. Percepción de manejo de emociones</a:t>
            </a:r>
            <a:endParaRPr lang="es-ES_tradnl" dirty="0">
              <a:solidFill>
                <a:schemeClr val="tx1">
                  <a:lumMod val="65000"/>
                  <a:lumOff val="35000"/>
                </a:schemeClr>
              </a:solidFill>
            </a:endParaRPr>
          </a:p>
        </p:txBody>
      </p:sp>
      <p:sp>
        <p:nvSpPr>
          <p:cNvPr id="12" name="CuadroTexto 11"/>
          <p:cNvSpPr txBox="1"/>
          <p:nvPr/>
        </p:nvSpPr>
        <p:spPr>
          <a:xfrm>
            <a:off x="560070" y="5351451"/>
            <a:ext cx="5707501" cy="1384995"/>
          </a:xfrm>
          <a:prstGeom prst="rect">
            <a:avLst/>
          </a:prstGeom>
          <a:noFill/>
        </p:spPr>
        <p:txBody>
          <a:bodyPr wrap="square" rtlCol="0">
            <a:spAutoFit/>
          </a:bodyPr>
          <a:lstStyle/>
          <a:p>
            <a:pPr algn="just"/>
            <a:r>
              <a:rPr lang="es-MX" sz="1400" dirty="0" smtClean="0">
                <a:solidFill>
                  <a:schemeClr val="accent6">
                    <a:lumMod val="50000"/>
                  </a:schemeClr>
                </a:solidFill>
              </a:rPr>
              <a:t>De manera significativa, se observa que el </a:t>
            </a:r>
            <a:r>
              <a:rPr lang="es-MX" sz="1400" b="1" dirty="0" smtClean="0">
                <a:solidFill>
                  <a:srgbClr val="FFCB25"/>
                </a:solidFill>
              </a:rPr>
              <a:t>70%</a:t>
            </a:r>
            <a:r>
              <a:rPr lang="es-MX" sz="1400" dirty="0" smtClean="0">
                <a:solidFill>
                  <a:schemeClr val="accent6">
                    <a:lumMod val="50000"/>
                  </a:schemeClr>
                </a:solidFill>
              </a:rPr>
              <a:t>, percibe la necesidad de reafirmar con  los alumnos el reconocimiento de emociones, en donde el alumno pueda desarrollar la habilidad de autorregularse para evitar comportamientos propiciados por el impulso, que afecten la convivencia pacífica entre ellos.</a:t>
            </a:r>
            <a:endParaRPr lang="es-MX" sz="1400" dirty="0">
              <a:solidFill>
                <a:schemeClr val="accent6">
                  <a:lumMod val="50000"/>
                </a:schemeClr>
              </a:solidFill>
            </a:endParaRPr>
          </a:p>
        </p:txBody>
      </p:sp>
      <p:sp>
        <p:nvSpPr>
          <p:cNvPr id="13" name="Rectángulo 12"/>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14" name="CuadroTexto 13"/>
          <p:cNvSpPr txBox="1"/>
          <p:nvPr/>
        </p:nvSpPr>
        <p:spPr>
          <a:xfrm>
            <a:off x="4046220" y="2267275"/>
            <a:ext cx="2221351" cy="2462213"/>
          </a:xfrm>
          <a:prstGeom prst="rect">
            <a:avLst/>
          </a:prstGeom>
          <a:noFill/>
        </p:spPr>
        <p:txBody>
          <a:bodyPr wrap="square" rtlCol="0">
            <a:spAutoFit/>
          </a:bodyPr>
          <a:lstStyle/>
          <a:p>
            <a:pPr algn="just"/>
            <a:r>
              <a:rPr lang="es-MX" sz="1400" dirty="0">
                <a:solidFill>
                  <a:schemeClr val="accent6">
                    <a:lumMod val="50000"/>
                  </a:schemeClr>
                </a:solidFill>
              </a:rPr>
              <a:t>El</a:t>
            </a:r>
            <a:r>
              <a:rPr lang="es-MX" sz="1400" b="1" dirty="0" smtClean="0">
                <a:solidFill>
                  <a:srgbClr val="00B050"/>
                </a:solidFill>
              </a:rPr>
              <a:t> 30% </a:t>
            </a:r>
            <a:r>
              <a:rPr lang="es-MX" sz="1400" dirty="0" smtClean="0">
                <a:solidFill>
                  <a:schemeClr val="accent6">
                    <a:lumMod val="50000"/>
                  </a:schemeClr>
                </a:solidFill>
              </a:rPr>
              <a:t>de las escuelas indica que los alumnos tienen un adecuado reconocimiento de emociones, muestran seguridad en </a:t>
            </a:r>
            <a:r>
              <a:rPr lang="es-MX" sz="1400" dirty="0">
                <a:solidFill>
                  <a:schemeClr val="accent6">
                    <a:lumMod val="50000"/>
                  </a:schemeClr>
                </a:solidFill>
              </a:rPr>
              <a:t>expresar de manera clara, directa y </a:t>
            </a:r>
            <a:r>
              <a:rPr lang="es-MX" sz="1400" dirty="0" smtClean="0">
                <a:solidFill>
                  <a:schemeClr val="accent6">
                    <a:lumMod val="50000"/>
                  </a:schemeClr>
                </a:solidFill>
              </a:rPr>
              <a:t>respetuosa sus </a:t>
            </a:r>
            <a:r>
              <a:rPr lang="es-MX" sz="1400" dirty="0">
                <a:solidFill>
                  <a:schemeClr val="accent6">
                    <a:lumMod val="50000"/>
                  </a:schemeClr>
                </a:solidFill>
              </a:rPr>
              <a:t>emociones y sentimientos</a:t>
            </a:r>
            <a:r>
              <a:rPr lang="es-MX" sz="1200" dirty="0" smtClean="0">
                <a:solidFill>
                  <a:schemeClr val="accent6">
                    <a:lumMod val="50000"/>
                  </a:schemeClr>
                </a:solidFill>
              </a:rPr>
              <a:t>.</a:t>
            </a:r>
          </a:p>
        </p:txBody>
      </p:sp>
      <p:pic>
        <p:nvPicPr>
          <p:cNvPr id="4" name="Imagen 3"/>
          <p:cNvPicPr>
            <a:picLocks noChangeAspect="1"/>
          </p:cNvPicPr>
          <p:nvPr/>
        </p:nvPicPr>
        <p:blipFill>
          <a:blip r:embed="rId3"/>
          <a:stretch>
            <a:fillRect/>
          </a:stretch>
        </p:blipFill>
        <p:spPr>
          <a:xfrm>
            <a:off x="35063" y="1812662"/>
            <a:ext cx="4163684" cy="2880000"/>
          </a:xfrm>
          <a:prstGeom prst="rect">
            <a:avLst/>
          </a:prstGeom>
        </p:spPr>
      </p:pic>
    </p:spTree>
    <p:extLst>
      <p:ext uri="{BB962C8B-B14F-4D97-AF65-F5344CB8AC3E}">
        <p14:creationId xmlns:p14="http://schemas.microsoft.com/office/powerpoint/2010/main" val="3186379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9012" cy="307777"/>
          </a:xfrm>
          <a:prstGeom prst="rect">
            <a:avLst/>
          </a:prstGeom>
          <a:noFill/>
        </p:spPr>
        <p:txBody>
          <a:bodyPr wrap="none" rtlCol="0">
            <a:spAutoFit/>
          </a:bodyPr>
          <a:lstStyle/>
          <a:p>
            <a:r>
              <a:rPr lang="es-ES_tradnl" sz="1400" b="1" dirty="0" smtClean="0">
                <a:solidFill>
                  <a:srgbClr val="00664D"/>
                </a:solidFill>
              </a:rPr>
              <a:t>16</a:t>
            </a:r>
            <a:endParaRPr lang="es-ES_tradnl" sz="1400" b="1" dirty="0">
              <a:solidFill>
                <a:srgbClr val="00664D"/>
              </a:solidFill>
            </a:endParaRPr>
          </a:p>
        </p:txBody>
      </p:sp>
      <p:sp>
        <p:nvSpPr>
          <p:cNvPr id="66" name="Marcador de texto 4">
            <a:extLst>
              <a:ext uri="{FF2B5EF4-FFF2-40B4-BE49-F238E27FC236}">
                <a16:creationId xmlns:a16="http://schemas.microsoft.com/office/drawing/2014/main" id="{111FC934-3669-AA4F-AA79-D9B3A8253B21}"/>
              </a:ext>
            </a:extLst>
          </p:cNvPr>
          <p:cNvSpPr txBox="1">
            <a:spLocks/>
          </p:cNvSpPr>
          <p:nvPr/>
        </p:nvSpPr>
        <p:spPr>
          <a:xfrm>
            <a:off x="547963" y="1489694"/>
            <a:ext cx="4992412"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dirty="0" smtClean="0">
                <a:solidFill>
                  <a:schemeClr val="tx1">
                    <a:lumMod val="65000"/>
                    <a:lumOff val="35000"/>
                  </a:schemeClr>
                </a:solidFill>
              </a:rPr>
              <a:t>5. Percepción sobre el respeto de las </a:t>
            </a:r>
            <a:r>
              <a:rPr lang="es-ES_tradnl" dirty="0">
                <a:solidFill>
                  <a:schemeClr val="tx1">
                    <a:lumMod val="65000"/>
                    <a:lumOff val="35000"/>
                  </a:schemeClr>
                </a:solidFill>
              </a:rPr>
              <a:t>r</a:t>
            </a:r>
            <a:r>
              <a:rPr lang="es-ES_tradnl" dirty="0" smtClean="0">
                <a:solidFill>
                  <a:schemeClr val="tx1">
                    <a:lumMod val="65000"/>
                    <a:lumOff val="35000"/>
                  </a:schemeClr>
                </a:solidFill>
              </a:rPr>
              <a:t>eglas</a:t>
            </a:r>
            <a:endParaRPr lang="es-ES_tradnl" dirty="0">
              <a:solidFill>
                <a:schemeClr val="tx1">
                  <a:lumMod val="65000"/>
                  <a:lumOff val="35000"/>
                </a:schemeClr>
              </a:solidFill>
            </a:endParaRPr>
          </a:p>
        </p:txBody>
      </p:sp>
      <p:sp>
        <p:nvSpPr>
          <p:cNvPr id="67" name="CuadroTexto 66"/>
          <p:cNvSpPr txBox="1"/>
          <p:nvPr/>
        </p:nvSpPr>
        <p:spPr>
          <a:xfrm>
            <a:off x="3445776" y="2647162"/>
            <a:ext cx="2924985" cy="1338828"/>
          </a:xfrm>
          <a:prstGeom prst="rect">
            <a:avLst/>
          </a:prstGeom>
          <a:noFill/>
        </p:spPr>
        <p:txBody>
          <a:bodyPr wrap="square" rtlCol="0">
            <a:spAutoFit/>
          </a:bodyPr>
          <a:lstStyle/>
          <a:p>
            <a:pPr algn="just"/>
            <a:endParaRPr lang="es-MX" sz="1100" b="1" dirty="0" smtClean="0">
              <a:solidFill>
                <a:srgbClr val="00B050"/>
              </a:solidFill>
            </a:endParaRPr>
          </a:p>
          <a:p>
            <a:pPr algn="just"/>
            <a:r>
              <a:rPr lang="es-MX" sz="1400" dirty="0">
                <a:solidFill>
                  <a:schemeClr val="accent6">
                    <a:lumMod val="50000"/>
                  </a:schemeClr>
                </a:solidFill>
              </a:rPr>
              <a:t>El</a:t>
            </a:r>
            <a:r>
              <a:rPr lang="es-MX" sz="1400" b="1" dirty="0" smtClean="0">
                <a:solidFill>
                  <a:srgbClr val="00B050"/>
                </a:solidFill>
              </a:rPr>
              <a:t> 81% </a:t>
            </a:r>
            <a:r>
              <a:rPr lang="es-MX" sz="1400" dirty="0" smtClean="0">
                <a:solidFill>
                  <a:schemeClr val="accent6">
                    <a:lumMod val="50000"/>
                  </a:schemeClr>
                </a:solidFill>
              </a:rPr>
              <a:t>de las escuelas manifiesta </a:t>
            </a:r>
            <a:r>
              <a:rPr lang="es-MX" sz="1400" dirty="0">
                <a:solidFill>
                  <a:schemeClr val="accent6">
                    <a:lumMod val="50000"/>
                  </a:schemeClr>
                </a:solidFill>
              </a:rPr>
              <a:t>que </a:t>
            </a:r>
            <a:r>
              <a:rPr lang="es-MX" sz="1400" dirty="0" smtClean="0">
                <a:solidFill>
                  <a:schemeClr val="accent6">
                    <a:lumMod val="50000"/>
                  </a:schemeClr>
                </a:solidFill>
              </a:rPr>
              <a:t>el alumnado tiene una </a:t>
            </a:r>
            <a:r>
              <a:rPr lang="es-MX" sz="1400" dirty="0">
                <a:solidFill>
                  <a:schemeClr val="accent6">
                    <a:lumMod val="50000"/>
                  </a:schemeClr>
                </a:solidFill>
              </a:rPr>
              <a:t>adecuada </a:t>
            </a:r>
            <a:r>
              <a:rPr lang="es-MX" sz="1400" dirty="0" smtClean="0">
                <a:solidFill>
                  <a:schemeClr val="accent6">
                    <a:lumMod val="50000"/>
                  </a:schemeClr>
                </a:solidFill>
              </a:rPr>
              <a:t>asimilación </a:t>
            </a:r>
            <a:r>
              <a:rPr lang="es-MX" sz="1400" dirty="0">
                <a:solidFill>
                  <a:schemeClr val="accent6">
                    <a:lumMod val="50000"/>
                  </a:schemeClr>
                </a:solidFill>
              </a:rPr>
              <a:t>de las reglas de la escuela</a:t>
            </a:r>
            <a:r>
              <a:rPr lang="es-MX" sz="1400" dirty="0" smtClean="0">
                <a:solidFill>
                  <a:schemeClr val="accent6">
                    <a:lumMod val="50000"/>
                  </a:schemeClr>
                </a:solidFill>
              </a:rPr>
              <a:t>. </a:t>
            </a:r>
          </a:p>
        </p:txBody>
      </p:sp>
      <p:sp>
        <p:nvSpPr>
          <p:cNvPr id="11" name="Rectángulo 10"/>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12" name="Rectángulo 11"/>
          <p:cNvSpPr/>
          <p:nvPr/>
        </p:nvSpPr>
        <p:spPr>
          <a:xfrm>
            <a:off x="673693" y="5527162"/>
            <a:ext cx="5247047" cy="1384995"/>
          </a:xfrm>
          <a:prstGeom prst="rect">
            <a:avLst/>
          </a:prstGeom>
        </p:spPr>
        <p:txBody>
          <a:bodyPr wrap="square">
            <a:spAutoFit/>
          </a:bodyPr>
          <a:lstStyle/>
          <a:p>
            <a:pPr algn="just"/>
            <a:r>
              <a:rPr lang="es-MX" sz="1400" dirty="0">
                <a:solidFill>
                  <a:schemeClr val="accent6">
                    <a:lumMod val="50000"/>
                  </a:schemeClr>
                </a:solidFill>
              </a:rPr>
              <a:t>Mientras que el </a:t>
            </a:r>
            <a:r>
              <a:rPr lang="es-MX" sz="1400" b="1" dirty="0" smtClean="0">
                <a:solidFill>
                  <a:srgbClr val="FFCB25"/>
                </a:solidFill>
              </a:rPr>
              <a:t>19% </a:t>
            </a:r>
            <a:r>
              <a:rPr lang="es-MX" sz="1400" dirty="0" smtClean="0">
                <a:solidFill>
                  <a:schemeClr val="accent6">
                    <a:lumMod val="50000"/>
                  </a:schemeClr>
                </a:solidFill>
              </a:rPr>
              <a:t>indica que se debe trabajar y reforzar </a:t>
            </a:r>
            <a:r>
              <a:rPr lang="es-MX" sz="1400" dirty="0">
                <a:solidFill>
                  <a:schemeClr val="accent6">
                    <a:lumMod val="50000"/>
                  </a:schemeClr>
                </a:solidFill>
              </a:rPr>
              <a:t>con los </a:t>
            </a:r>
            <a:r>
              <a:rPr lang="es-MX" sz="1400" dirty="0" smtClean="0">
                <a:solidFill>
                  <a:schemeClr val="accent6">
                    <a:lumMod val="50000"/>
                  </a:schemeClr>
                </a:solidFill>
              </a:rPr>
              <a:t>alumnos, </a:t>
            </a:r>
            <a:r>
              <a:rPr lang="es-MX" sz="1400" dirty="0">
                <a:solidFill>
                  <a:schemeClr val="accent6">
                    <a:lumMod val="50000"/>
                  </a:schemeClr>
                </a:solidFill>
              </a:rPr>
              <a:t>actividades en donde se promueva la comprensión de los beneficios que brindan las reglas y </a:t>
            </a:r>
            <a:r>
              <a:rPr lang="es-MX" sz="1400" dirty="0" smtClean="0">
                <a:solidFill>
                  <a:schemeClr val="accent6">
                    <a:lumMod val="50000"/>
                  </a:schemeClr>
                </a:solidFill>
              </a:rPr>
              <a:t>los </a:t>
            </a:r>
            <a:r>
              <a:rPr lang="es-MX" sz="1400" dirty="0">
                <a:solidFill>
                  <a:schemeClr val="accent6">
                    <a:lumMod val="50000"/>
                  </a:schemeClr>
                </a:solidFill>
              </a:rPr>
              <a:t>acuerdos, para mejorar la convivencia y el respeto entre compañeros y demás integrantes de la comunidad escolar. </a:t>
            </a:r>
          </a:p>
        </p:txBody>
      </p:sp>
      <p:pic>
        <p:nvPicPr>
          <p:cNvPr id="4" name="Imagen 3"/>
          <p:cNvPicPr>
            <a:picLocks noChangeAspect="1"/>
          </p:cNvPicPr>
          <p:nvPr/>
        </p:nvPicPr>
        <p:blipFill>
          <a:blip r:embed="rId3"/>
          <a:stretch>
            <a:fillRect/>
          </a:stretch>
        </p:blipFill>
        <p:spPr>
          <a:xfrm>
            <a:off x="0" y="2307463"/>
            <a:ext cx="4196436" cy="2880000"/>
          </a:xfrm>
          <a:prstGeom prst="rect">
            <a:avLst/>
          </a:prstGeom>
        </p:spPr>
      </p:pic>
    </p:spTree>
    <p:extLst>
      <p:ext uri="{BB962C8B-B14F-4D97-AF65-F5344CB8AC3E}">
        <p14:creationId xmlns:p14="http://schemas.microsoft.com/office/powerpoint/2010/main" val="19899050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5806" cy="307777"/>
          </a:xfrm>
          <a:prstGeom prst="rect">
            <a:avLst/>
          </a:prstGeom>
          <a:noFill/>
        </p:spPr>
        <p:txBody>
          <a:bodyPr wrap="none" rtlCol="0">
            <a:spAutoFit/>
          </a:bodyPr>
          <a:lstStyle/>
          <a:p>
            <a:r>
              <a:rPr lang="es-ES_tradnl" sz="1400" b="1" dirty="0" smtClean="0">
                <a:solidFill>
                  <a:srgbClr val="00664D"/>
                </a:solidFill>
              </a:rPr>
              <a:t>17</a:t>
            </a:r>
            <a:endParaRPr lang="es-ES_tradnl" sz="1400" b="1" dirty="0">
              <a:solidFill>
                <a:srgbClr val="00664D"/>
              </a:solidFill>
            </a:endParaRPr>
          </a:p>
        </p:txBody>
      </p:sp>
      <p:sp>
        <p:nvSpPr>
          <p:cNvPr id="8" name="Marcador de texto 4">
            <a:extLst>
              <a:ext uri="{FF2B5EF4-FFF2-40B4-BE49-F238E27FC236}">
                <a16:creationId xmlns:a16="http://schemas.microsoft.com/office/drawing/2014/main" id="{111FC934-3669-AA4F-AA79-D9B3A8253B21}"/>
              </a:ext>
            </a:extLst>
          </p:cNvPr>
          <p:cNvSpPr>
            <a:spLocks noGrp="1"/>
          </p:cNvSpPr>
          <p:nvPr>
            <p:ph type="body" sz="quarter" idx="13"/>
          </p:nvPr>
        </p:nvSpPr>
        <p:spPr>
          <a:xfrm>
            <a:off x="547963" y="1488983"/>
            <a:ext cx="4992412" cy="494369"/>
          </a:xfrm>
        </p:spPr>
        <p:txBody>
          <a:bodyPr/>
          <a:lstStyle/>
          <a:p>
            <a:r>
              <a:rPr lang="es-ES_tradnl" dirty="0" smtClean="0">
                <a:solidFill>
                  <a:schemeClr val="tx1">
                    <a:lumMod val="65000"/>
                    <a:lumOff val="35000"/>
                  </a:schemeClr>
                </a:solidFill>
              </a:rPr>
              <a:t>6. Percepción del manejo de conflictos</a:t>
            </a:r>
            <a:endParaRPr lang="es-ES_tradnl" sz="1200" dirty="0">
              <a:solidFill>
                <a:schemeClr val="tx1">
                  <a:lumMod val="65000"/>
                  <a:lumOff val="35000"/>
                </a:schemeClr>
              </a:solidFill>
            </a:endParaRPr>
          </a:p>
        </p:txBody>
      </p:sp>
      <p:sp>
        <p:nvSpPr>
          <p:cNvPr id="9" name="CuadroTexto 8"/>
          <p:cNvSpPr txBox="1"/>
          <p:nvPr/>
        </p:nvSpPr>
        <p:spPr>
          <a:xfrm>
            <a:off x="547962" y="4951314"/>
            <a:ext cx="2892467" cy="2677656"/>
          </a:xfrm>
          <a:prstGeom prst="rect">
            <a:avLst/>
          </a:prstGeom>
          <a:noFill/>
        </p:spPr>
        <p:txBody>
          <a:bodyPr wrap="square" rtlCol="0">
            <a:spAutoFit/>
          </a:bodyPr>
          <a:lstStyle/>
          <a:p>
            <a:pPr algn="just"/>
            <a:r>
              <a:rPr lang="es-MX" sz="1400" dirty="0" smtClean="0">
                <a:solidFill>
                  <a:schemeClr val="accent6">
                    <a:lumMod val="50000"/>
                  </a:schemeClr>
                </a:solidFill>
              </a:rPr>
              <a:t>Mientras que e</a:t>
            </a:r>
            <a:r>
              <a:rPr lang="es-MX" sz="1400" dirty="0" smtClean="0">
                <a:solidFill>
                  <a:schemeClr val="accent6">
                    <a:lumMod val="50000"/>
                  </a:schemeClr>
                </a:solidFill>
              </a:rPr>
              <a:t>l</a:t>
            </a:r>
            <a:r>
              <a:rPr lang="es-MX" sz="1400" b="1" dirty="0" smtClean="0">
                <a:solidFill>
                  <a:srgbClr val="FFCB25"/>
                </a:solidFill>
              </a:rPr>
              <a:t> </a:t>
            </a:r>
            <a:r>
              <a:rPr lang="es-MX" sz="1400" b="1" dirty="0" smtClean="0">
                <a:solidFill>
                  <a:srgbClr val="FFCB25"/>
                </a:solidFill>
              </a:rPr>
              <a:t>72% </a:t>
            </a:r>
            <a:r>
              <a:rPr lang="es-MX" sz="1400" dirty="0" smtClean="0">
                <a:solidFill>
                  <a:schemeClr val="accent6">
                    <a:lumMod val="50000"/>
                  </a:schemeClr>
                </a:solidFill>
              </a:rPr>
              <a:t>percibe como </a:t>
            </a:r>
            <a:r>
              <a:rPr lang="es-MX" sz="1400" b="1" dirty="0">
                <a:solidFill>
                  <a:srgbClr val="FFCB25"/>
                </a:solidFill>
              </a:rPr>
              <a:t>poco favorable</a:t>
            </a:r>
            <a:r>
              <a:rPr lang="es-MX" sz="1400" dirty="0" smtClean="0">
                <a:solidFill>
                  <a:schemeClr val="accent6">
                    <a:lumMod val="50000"/>
                  </a:schemeClr>
                </a:solidFill>
              </a:rPr>
              <a:t> el manejo de conflictos, sugiriendo fortalecer que el alumnado </a:t>
            </a:r>
            <a:r>
              <a:rPr lang="es-MX" sz="1400" dirty="0">
                <a:solidFill>
                  <a:schemeClr val="accent6">
                    <a:lumMod val="50000"/>
                  </a:schemeClr>
                </a:solidFill>
              </a:rPr>
              <a:t>identifique los beneficios de aprender a </a:t>
            </a:r>
            <a:r>
              <a:rPr lang="es-MX" sz="1400" dirty="0" smtClean="0">
                <a:solidFill>
                  <a:schemeClr val="accent6">
                    <a:lumMod val="50000"/>
                  </a:schemeClr>
                </a:solidFill>
              </a:rPr>
              <a:t>afrontar un </a:t>
            </a:r>
            <a:r>
              <a:rPr lang="es-MX" sz="1400" dirty="0">
                <a:solidFill>
                  <a:schemeClr val="accent6">
                    <a:lumMod val="50000"/>
                  </a:schemeClr>
                </a:solidFill>
              </a:rPr>
              <a:t>conflicto </a:t>
            </a:r>
            <a:r>
              <a:rPr lang="es-MX" sz="1400" dirty="0" smtClean="0">
                <a:solidFill>
                  <a:schemeClr val="accent6">
                    <a:lumMod val="50000"/>
                  </a:schemeClr>
                </a:solidFill>
              </a:rPr>
              <a:t>sin </a:t>
            </a:r>
            <a:r>
              <a:rPr lang="es-MX" sz="1400" dirty="0">
                <a:solidFill>
                  <a:schemeClr val="accent6">
                    <a:lumMod val="50000"/>
                  </a:schemeClr>
                </a:solidFill>
              </a:rPr>
              <a:t>recurrir  a la </a:t>
            </a:r>
            <a:r>
              <a:rPr lang="es-MX" sz="1400" dirty="0" smtClean="0">
                <a:solidFill>
                  <a:schemeClr val="accent6">
                    <a:lumMod val="50000"/>
                  </a:schemeClr>
                </a:solidFill>
              </a:rPr>
              <a:t>violencia</a:t>
            </a:r>
            <a:r>
              <a:rPr lang="es-MX" sz="1400" dirty="0">
                <a:solidFill>
                  <a:schemeClr val="accent6">
                    <a:lumMod val="50000"/>
                  </a:schemeClr>
                </a:solidFill>
              </a:rPr>
              <a:t> </a:t>
            </a:r>
            <a:r>
              <a:rPr lang="es-MX" sz="1400" dirty="0" smtClean="0">
                <a:solidFill>
                  <a:schemeClr val="accent6">
                    <a:lumMod val="50000"/>
                  </a:schemeClr>
                </a:solidFill>
              </a:rPr>
              <a:t>y elegir en primer lugar la </a:t>
            </a:r>
            <a:r>
              <a:rPr lang="es-MX" sz="1400" dirty="0">
                <a:solidFill>
                  <a:schemeClr val="accent6">
                    <a:lumMod val="50000"/>
                  </a:schemeClr>
                </a:solidFill>
              </a:rPr>
              <a:t>negociación y la </a:t>
            </a:r>
            <a:r>
              <a:rPr lang="es-MX" sz="1400" dirty="0" smtClean="0">
                <a:solidFill>
                  <a:schemeClr val="accent6">
                    <a:lumMod val="50000"/>
                  </a:schemeClr>
                </a:solidFill>
              </a:rPr>
              <a:t>mediación como opciones para resolverlo.  </a:t>
            </a:r>
            <a:endParaRPr lang="es-MX" sz="1400" b="1" dirty="0" smtClean="0">
              <a:solidFill>
                <a:srgbClr val="00B050"/>
              </a:solidFill>
            </a:endParaRPr>
          </a:p>
        </p:txBody>
      </p:sp>
      <p:sp>
        <p:nvSpPr>
          <p:cNvPr id="11" name="Rectángulo 10"/>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12" name="CuadroTexto 11"/>
          <p:cNvSpPr txBox="1"/>
          <p:nvPr/>
        </p:nvSpPr>
        <p:spPr>
          <a:xfrm>
            <a:off x="547963" y="2209720"/>
            <a:ext cx="2892467" cy="2462213"/>
          </a:xfrm>
          <a:prstGeom prst="rect">
            <a:avLst/>
          </a:prstGeom>
          <a:noFill/>
        </p:spPr>
        <p:txBody>
          <a:bodyPr wrap="square" rtlCol="0">
            <a:spAutoFit/>
          </a:bodyPr>
          <a:lstStyle/>
          <a:p>
            <a:pPr algn="just"/>
            <a:endParaRPr lang="es-MX" sz="1400" b="1" dirty="0" smtClean="0">
              <a:solidFill>
                <a:srgbClr val="00B050"/>
              </a:solidFill>
            </a:endParaRPr>
          </a:p>
          <a:p>
            <a:pPr algn="just"/>
            <a:r>
              <a:rPr lang="es-MX" sz="1400" dirty="0">
                <a:solidFill>
                  <a:schemeClr val="accent6">
                    <a:lumMod val="50000"/>
                  </a:schemeClr>
                </a:solidFill>
              </a:rPr>
              <a:t>El</a:t>
            </a:r>
            <a:r>
              <a:rPr lang="es-MX" sz="1400" b="1" dirty="0" smtClean="0">
                <a:solidFill>
                  <a:srgbClr val="00B050"/>
                </a:solidFill>
              </a:rPr>
              <a:t> 28% </a:t>
            </a:r>
            <a:r>
              <a:rPr lang="es-MX" sz="1400" dirty="0">
                <a:solidFill>
                  <a:schemeClr val="accent6">
                    <a:lumMod val="50000"/>
                  </a:schemeClr>
                </a:solidFill>
              </a:rPr>
              <a:t>de las escuelas </a:t>
            </a:r>
            <a:r>
              <a:rPr lang="es-MX" sz="1400" dirty="0" smtClean="0">
                <a:solidFill>
                  <a:schemeClr val="accent6">
                    <a:lumMod val="50000"/>
                  </a:schemeClr>
                </a:solidFill>
              </a:rPr>
              <a:t>encuestadas manifiesta </a:t>
            </a:r>
            <a:r>
              <a:rPr lang="es-MX" sz="1400" dirty="0">
                <a:solidFill>
                  <a:schemeClr val="accent6">
                    <a:lumMod val="50000"/>
                  </a:schemeClr>
                </a:solidFill>
              </a:rPr>
              <a:t>que perciben un adecuado manejo de los conflictos que surgen en su interior. Por lo que es necesario continuar promoviendo situaciones de aprendizaje que propicien esta habilidad. </a:t>
            </a:r>
          </a:p>
          <a:p>
            <a:pPr algn="just"/>
            <a:endParaRPr lang="es-MX" sz="1400" dirty="0" smtClean="0">
              <a:solidFill>
                <a:schemeClr val="accent6">
                  <a:lumMod val="50000"/>
                </a:schemeClr>
              </a:solidFill>
            </a:endParaRPr>
          </a:p>
        </p:txBody>
      </p:sp>
      <p:pic>
        <p:nvPicPr>
          <p:cNvPr id="4" name="Imagen 3"/>
          <p:cNvPicPr>
            <a:picLocks noChangeAspect="1"/>
          </p:cNvPicPr>
          <p:nvPr/>
        </p:nvPicPr>
        <p:blipFill>
          <a:blip r:embed="rId3"/>
          <a:stretch>
            <a:fillRect/>
          </a:stretch>
        </p:blipFill>
        <p:spPr>
          <a:xfrm>
            <a:off x="2856282" y="3523164"/>
            <a:ext cx="4077624" cy="2880000"/>
          </a:xfrm>
          <a:prstGeom prst="rect">
            <a:avLst/>
          </a:prstGeom>
        </p:spPr>
      </p:pic>
    </p:spTree>
    <p:extLst>
      <p:ext uri="{BB962C8B-B14F-4D97-AF65-F5344CB8AC3E}">
        <p14:creationId xmlns:p14="http://schemas.microsoft.com/office/powerpoint/2010/main" val="1519696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a:t>
            </a:r>
            <a:r>
              <a:rPr lang="es-ES" dirty="0" smtClean="0"/>
              <a:t>siguientes?3</a:t>
            </a:r>
            <a:endParaRPr lang="es-ES" dirty="0"/>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73820" cy="307777"/>
          </a:xfrm>
          <a:prstGeom prst="rect">
            <a:avLst/>
          </a:prstGeom>
          <a:noFill/>
        </p:spPr>
        <p:txBody>
          <a:bodyPr wrap="none" rtlCol="0">
            <a:spAutoFit/>
          </a:bodyPr>
          <a:lstStyle/>
          <a:p>
            <a:r>
              <a:rPr lang="es-ES_tradnl" sz="1400" b="1" dirty="0" smtClean="0">
                <a:solidFill>
                  <a:srgbClr val="00664D"/>
                </a:solidFill>
              </a:rPr>
              <a:t>18</a:t>
            </a:r>
            <a:endParaRPr lang="es-ES_tradnl" sz="1400" b="1" dirty="0">
              <a:solidFill>
                <a:srgbClr val="00664D"/>
              </a:solidFill>
            </a:endParaRPr>
          </a:p>
        </p:txBody>
      </p:sp>
      <p:sp>
        <p:nvSpPr>
          <p:cNvPr id="11" name="Marcador de texto 4">
            <a:extLst>
              <a:ext uri="{FF2B5EF4-FFF2-40B4-BE49-F238E27FC236}">
                <a16:creationId xmlns:a16="http://schemas.microsoft.com/office/drawing/2014/main" id="{111FC934-3669-AA4F-AA79-D9B3A8253B21}"/>
              </a:ext>
            </a:extLst>
          </p:cNvPr>
          <p:cNvSpPr txBox="1">
            <a:spLocks/>
          </p:cNvSpPr>
          <p:nvPr/>
        </p:nvSpPr>
        <p:spPr>
          <a:xfrm>
            <a:off x="455803" y="1529556"/>
            <a:ext cx="5567920"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dirty="0" smtClean="0">
                <a:solidFill>
                  <a:schemeClr val="tx1">
                    <a:lumMod val="65000"/>
                    <a:lumOff val="35000"/>
                  </a:schemeClr>
                </a:solidFill>
              </a:rPr>
              <a:t>7. Percepción de la familia como actor en la convivencia escolar</a:t>
            </a:r>
            <a:endParaRPr lang="es-ES_tradnl" dirty="0">
              <a:solidFill>
                <a:schemeClr val="tx1">
                  <a:lumMod val="65000"/>
                  <a:lumOff val="35000"/>
                </a:schemeClr>
              </a:solidFill>
            </a:endParaRPr>
          </a:p>
        </p:txBody>
      </p:sp>
      <p:sp>
        <p:nvSpPr>
          <p:cNvPr id="12" name="CuadroTexto 11"/>
          <p:cNvSpPr txBox="1"/>
          <p:nvPr/>
        </p:nvSpPr>
        <p:spPr>
          <a:xfrm>
            <a:off x="3862387" y="2451011"/>
            <a:ext cx="2304926" cy="2462213"/>
          </a:xfrm>
          <a:prstGeom prst="rect">
            <a:avLst/>
          </a:prstGeom>
          <a:noFill/>
        </p:spPr>
        <p:txBody>
          <a:bodyPr wrap="square" rtlCol="0">
            <a:spAutoFit/>
          </a:bodyPr>
          <a:lstStyle/>
          <a:p>
            <a:pPr algn="just"/>
            <a:r>
              <a:rPr lang="es-MX" sz="1400" dirty="0" smtClean="0">
                <a:solidFill>
                  <a:schemeClr val="accent6">
                    <a:lumMod val="50000"/>
                  </a:schemeClr>
                </a:solidFill>
              </a:rPr>
              <a:t>El</a:t>
            </a:r>
            <a:r>
              <a:rPr lang="es-MX" sz="1400" b="1" dirty="0" smtClean="0">
                <a:solidFill>
                  <a:srgbClr val="00B050"/>
                </a:solidFill>
              </a:rPr>
              <a:t> 55% </a:t>
            </a:r>
            <a:r>
              <a:rPr lang="es-MX" sz="1400" dirty="0">
                <a:solidFill>
                  <a:schemeClr val="accent6">
                    <a:lumMod val="50000"/>
                  </a:schemeClr>
                </a:solidFill>
              </a:rPr>
              <a:t> de las escuelas percibe a la familia como actor que favorece la convivencia escolar, por ello se recomienda continuar integrando a las familias de los alumnos en las actividades académicas y de convivencia.</a:t>
            </a:r>
          </a:p>
        </p:txBody>
      </p:sp>
      <p:sp>
        <p:nvSpPr>
          <p:cNvPr id="8" name="Rectángulo 7"/>
          <p:cNvSpPr/>
          <p:nvPr/>
        </p:nvSpPr>
        <p:spPr>
          <a:xfrm>
            <a:off x="228600" y="570209"/>
            <a:ext cx="5029200" cy="338554"/>
          </a:xfrm>
          <a:prstGeom prst="rect">
            <a:avLst/>
          </a:prstGeom>
        </p:spPr>
        <p:txBody>
          <a:bodyPr wrap="square">
            <a:spAutoFit/>
          </a:bodyPr>
          <a:lstStyle/>
          <a:p>
            <a:r>
              <a:rPr lang="es-MX" sz="1600" b="1" dirty="0" smtClean="0">
                <a:solidFill>
                  <a:schemeClr val="bg1"/>
                </a:solidFill>
              </a:rPr>
              <a:t>Percepción del clima en la escuela</a:t>
            </a:r>
            <a:endParaRPr lang="es-MX" sz="1600" b="1" dirty="0">
              <a:solidFill>
                <a:schemeClr val="bg1"/>
              </a:solidFill>
            </a:endParaRPr>
          </a:p>
        </p:txBody>
      </p:sp>
      <p:sp>
        <p:nvSpPr>
          <p:cNvPr id="9" name="CuadroTexto 8"/>
          <p:cNvSpPr txBox="1"/>
          <p:nvPr/>
        </p:nvSpPr>
        <p:spPr>
          <a:xfrm>
            <a:off x="530237" y="5472425"/>
            <a:ext cx="5659224" cy="1384995"/>
          </a:xfrm>
          <a:prstGeom prst="rect">
            <a:avLst/>
          </a:prstGeom>
          <a:noFill/>
        </p:spPr>
        <p:txBody>
          <a:bodyPr wrap="square" rtlCol="0">
            <a:spAutoFit/>
          </a:bodyPr>
          <a:lstStyle/>
          <a:p>
            <a:pPr algn="just"/>
            <a:r>
              <a:rPr lang="es-MX" sz="1400" dirty="0" smtClean="0">
                <a:solidFill>
                  <a:schemeClr val="accent6">
                    <a:lumMod val="50000"/>
                  </a:schemeClr>
                </a:solidFill>
              </a:rPr>
              <a:t>Por el contrario, el </a:t>
            </a:r>
            <a:r>
              <a:rPr lang="es-MX" sz="1400" b="1" dirty="0">
                <a:solidFill>
                  <a:srgbClr val="FFCB25"/>
                </a:solidFill>
              </a:rPr>
              <a:t>45</a:t>
            </a:r>
            <a:r>
              <a:rPr lang="es-MX" sz="1400" b="1" dirty="0" smtClean="0">
                <a:solidFill>
                  <a:srgbClr val="FFCB25"/>
                </a:solidFill>
              </a:rPr>
              <a:t>% </a:t>
            </a:r>
            <a:r>
              <a:rPr lang="es-MX" sz="1400" dirty="0" smtClean="0">
                <a:solidFill>
                  <a:schemeClr val="accent6">
                    <a:lumMod val="50000"/>
                  </a:schemeClr>
                </a:solidFill>
              </a:rPr>
              <a:t>indica </a:t>
            </a:r>
            <a:r>
              <a:rPr lang="es-MX" sz="1400" dirty="0">
                <a:solidFill>
                  <a:schemeClr val="accent6">
                    <a:lumMod val="50000"/>
                  </a:schemeClr>
                </a:solidFill>
              </a:rPr>
              <a:t>que es necesario reforzar en los alumnos </a:t>
            </a:r>
            <a:r>
              <a:rPr lang="es-MX" sz="1400" dirty="0" smtClean="0">
                <a:solidFill>
                  <a:schemeClr val="accent6">
                    <a:lumMod val="50000"/>
                  </a:schemeClr>
                </a:solidFill>
              </a:rPr>
              <a:t>el </a:t>
            </a:r>
            <a:r>
              <a:rPr lang="es-MX" sz="1400" dirty="0">
                <a:solidFill>
                  <a:schemeClr val="accent6">
                    <a:lumMod val="50000"/>
                  </a:schemeClr>
                </a:solidFill>
              </a:rPr>
              <a:t>trabajo </a:t>
            </a:r>
            <a:r>
              <a:rPr lang="es-MX" sz="1400" dirty="0" smtClean="0">
                <a:solidFill>
                  <a:schemeClr val="accent6">
                    <a:lumMod val="50000"/>
                  </a:schemeClr>
                </a:solidFill>
              </a:rPr>
              <a:t>que motive la valoración de sus familias, la comunicación y el apoyo entre los integrantes de la misma, como una forma de promover la </a:t>
            </a:r>
            <a:r>
              <a:rPr lang="es-MX" sz="1400" dirty="0">
                <a:solidFill>
                  <a:schemeClr val="accent6">
                    <a:lumMod val="50000"/>
                  </a:schemeClr>
                </a:solidFill>
              </a:rPr>
              <a:t>convivencia </a:t>
            </a:r>
            <a:r>
              <a:rPr lang="es-MX" sz="1400" dirty="0" smtClean="0">
                <a:solidFill>
                  <a:schemeClr val="accent6">
                    <a:lumMod val="50000"/>
                  </a:schemeClr>
                </a:solidFill>
              </a:rPr>
              <a:t>armónica al interior de éstas y su colaboración en las actividades escolares.  </a:t>
            </a:r>
            <a:endParaRPr lang="es-MX" sz="1400" b="1" dirty="0" smtClean="0">
              <a:solidFill>
                <a:srgbClr val="00B050"/>
              </a:solidFill>
            </a:endParaRPr>
          </a:p>
        </p:txBody>
      </p:sp>
      <p:pic>
        <p:nvPicPr>
          <p:cNvPr id="4" name="Imagen 3"/>
          <p:cNvPicPr>
            <a:picLocks noChangeAspect="1"/>
          </p:cNvPicPr>
          <p:nvPr/>
        </p:nvPicPr>
        <p:blipFill>
          <a:blip r:embed="rId3"/>
          <a:stretch>
            <a:fillRect/>
          </a:stretch>
        </p:blipFill>
        <p:spPr>
          <a:xfrm>
            <a:off x="0" y="1981417"/>
            <a:ext cx="4167921" cy="2880000"/>
          </a:xfrm>
          <a:prstGeom prst="rect">
            <a:avLst/>
          </a:prstGeom>
        </p:spPr>
      </p:pic>
    </p:spTree>
    <p:extLst>
      <p:ext uri="{BB962C8B-B14F-4D97-AF65-F5344CB8AC3E}">
        <p14:creationId xmlns:p14="http://schemas.microsoft.com/office/powerpoint/2010/main" val="37988703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407" y="1524236"/>
            <a:ext cx="4038257" cy="2193287"/>
          </a:xfrm>
          <a:prstGeom prst="rect">
            <a:avLst/>
          </a:prstGeom>
        </p:spPr>
      </p:pic>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377026" cy="307777"/>
          </a:xfrm>
          <a:prstGeom prst="rect">
            <a:avLst/>
          </a:prstGeom>
          <a:noFill/>
        </p:spPr>
        <p:txBody>
          <a:bodyPr wrap="none" rtlCol="0">
            <a:spAutoFit/>
          </a:bodyPr>
          <a:lstStyle/>
          <a:p>
            <a:r>
              <a:rPr lang="es-ES_tradnl" sz="1400" b="1" dirty="0" smtClean="0">
                <a:solidFill>
                  <a:srgbClr val="00664D"/>
                </a:solidFill>
              </a:rPr>
              <a:t>01</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247609" y="395561"/>
            <a:ext cx="5540942" cy="635797"/>
          </a:xfrm>
          <a:prstGeom prst="rect">
            <a:avLst/>
          </a:prstGeom>
        </p:spPr>
        <p:txBody>
          <a:bodyPr rtlCol="0" anchor="ctr">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800" b="1" dirty="0" smtClean="0"/>
              <a:t>PRESENTACIÓN</a:t>
            </a:r>
            <a:endParaRPr lang="es-ES" sz="1800" b="1" dirty="0"/>
          </a:p>
        </p:txBody>
      </p:sp>
      <p:sp>
        <p:nvSpPr>
          <p:cNvPr id="6" name="CuadroTexto 5"/>
          <p:cNvSpPr txBox="1"/>
          <p:nvPr/>
        </p:nvSpPr>
        <p:spPr>
          <a:xfrm>
            <a:off x="534315" y="4210401"/>
            <a:ext cx="5806440" cy="3785652"/>
          </a:xfrm>
          <a:prstGeom prst="rect">
            <a:avLst/>
          </a:prstGeom>
          <a:noFill/>
        </p:spPr>
        <p:txBody>
          <a:bodyPr wrap="square" rtlCol="0">
            <a:spAutoFit/>
          </a:bodyPr>
          <a:lstStyle/>
          <a:p>
            <a:pPr algn="just"/>
            <a:r>
              <a:rPr lang="es-MX" sz="1200" dirty="0" smtClean="0">
                <a:solidFill>
                  <a:schemeClr val="accent6">
                    <a:lumMod val="50000"/>
                  </a:schemeClr>
                </a:solidFill>
              </a:rPr>
              <a:t>El presente informe de resultados obtenidos mediante el levantamiento de información instrumentado por el </a:t>
            </a:r>
            <a:r>
              <a:rPr lang="es-MX" sz="1200" b="1" dirty="0" smtClean="0">
                <a:solidFill>
                  <a:schemeClr val="accent6">
                    <a:lumMod val="50000"/>
                  </a:schemeClr>
                </a:solidFill>
              </a:rPr>
              <a:t>Programa Nacional de Convivencia Escolar</a:t>
            </a:r>
            <a:r>
              <a:rPr lang="es-MX" sz="1200" dirty="0" smtClean="0">
                <a:solidFill>
                  <a:schemeClr val="accent6">
                    <a:lumMod val="50000"/>
                  </a:schemeClr>
                </a:solidFill>
              </a:rPr>
              <a:t> (PNCE) durante el ciclo escolar 2018-2019, da cuenta del análisis sobre los temas de la </a:t>
            </a:r>
            <a:r>
              <a:rPr lang="es-MX" sz="1200" b="1" i="1" dirty="0" smtClean="0">
                <a:solidFill>
                  <a:schemeClr val="accent6">
                    <a:lumMod val="50000"/>
                  </a:schemeClr>
                </a:solidFill>
              </a:rPr>
              <a:t>Percepción del clima en la escuela </a:t>
            </a:r>
            <a:r>
              <a:rPr lang="es-MX" sz="1200" dirty="0" smtClean="0">
                <a:solidFill>
                  <a:schemeClr val="accent6">
                    <a:lumMod val="50000"/>
                  </a:schemeClr>
                </a:solidFill>
              </a:rPr>
              <a:t>y de las </a:t>
            </a:r>
            <a:r>
              <a:rPr lang="es-MX" sz="1200" b="1" i="1" dirty="0" smtClean="0">
                <a:solidFill>
                  <a:schemeClr val="accent6">
                    <a:lumMod val="50000"/>
                  </a:schemeClr>
                </a:solidFill>
              </a:rPr>
              <a:t>habilidades sociales y emocionales de las alumnas y alumnos </a:t>
            </a:r>
            <a:r>
              <a:rPr lang="es-MX" sz="1200" dirty="0" smtClean="0">
                <a:solidFill>
                  <a:schemeClr val="accent6">
                    <a:lumMod val="50000"/>
                  </a:schemeClr>
                </a:solidFill>
              </a:rPr>
              <a:t>que asisten a los centros escolares de educación preescolar, primaria y secundaria; así como los Centros de Atención Múltiple (CAM) en el Estado de Tlaxcala.</a:t>
            </a:r>
          </a:p>
          <a:p>
            <a:pPr algn="just"/>
            <a:endParaRPr lang="es-MX" sz="1200" dirty="0">
              <a:solidFill>
                <a:schemeClr val="accent6">
                  <a:lumMod val="50000"/>
                </a:schemeClr>
              </a:solidFill>
            </a:endParaRPr>
          </a:p>
          <a:p>
            <a:pPr algn="just"/>
            <a:r>
              <a:rPr lang="es-MX" sz="1200" dirty="0" smtClean="0">
                <a:solidFill>
                  <a:schemeClr val="accent6">
                    <a:lumMod val="50000"/>
                  </a:schemeClr>
                </a:solidFill>
              </a:rPr>
              <a:t>Se exponen los datos más relevantes obtenidos de una muestra representativa de escuelas a nivel estatal que están incorporadas en el Programa; se obtuvo la respuesta de directores escolares y docentes frente a grupo, quienes proporcionaron información sobre su percepción del clima en la escuela y de las habilidades socioemocionales de una muestra de su alumnado. </a:t>
            </a:r>
          </a:p>
          <a:p>
            <a:pPr algn="just"/>
            <a:endParaRPr lang="es-MX" sz="1200" dirty="0">
              <a:solidFill>
                <a:schemeClr val="accent6">
                  <a:lumMod val="50000"/>
                </a:schemeClr>
              </a:solidFill>
            </a:endParaRPr>
          </a:p>
          <a:p>
            <a:pPr algn="just"/>
            <a:r>
              <a:rPr lang="es-MX" sz="1200" dirty="0" smtClean="0">
                <a:solidFill>
                  <a:schemeClr val="accent6">
                    <a:lumMod val="50000"/>
                  </a:schemeClr>
                </a:solidFill>
              </a:rPr>
              <a:t>La integración de este informe representa el resultado de acciones gubernamentales a nivel federal y estatal, cuyo propósito principal es coadyuvar en la generación de ambientes pacíficos e inclusivos al interior de las escuelas públicas beneficiadas del Programa. </a:t>
            </a:r>
            <a:endParaRPr lang="es-MX" sz="1200" dirty="0">
              <a:solidFill>
                <a:schemeClr val="accent6">
                  <a:lumMod val="50000"/>
                </a:schemeClr>
              </a:solidFill>
            </a:endParaRPr>
          </a:p>
        </p:txBody>
      </p:sp>
    </p:spTree>
    <p:extLst>
      <p:ext uri="{BB962C8B-B14F-4D97-AF65-F5344CB8AC3E}">
        <p14:creationId xmlns:p14="http://schemas.microsoft.com/office/powerpoint/2010/main" val="2745843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369012" cy="307777"/>
          </a:xfrm>
          <a:prstGeom prst="rect">
            <a:avLst/>
          </a:prstGeom>
          <a:noFill/>
        </p:spPr>
        <p:txBody>
          <a:bodyPr wrap="none" rtlCol="0">
            <a:spAutoFit/>
          </a:bodyPr>
          <a:lstStyle/>
          <a:p>
            <a:r>
              <a:rPr lang="es-ES_tradnl" sz="1400" b="1" dirty="0" smtClean="0">
                <a:solidFill>
                  <a:srgbClr val="00664D"/>
                </a:solidFill>
              </a:rPr>
              <a:t>19</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648519" y="3801701"/>
            <a:ext cx="5540942" cy="1370374"/>
          </a:xfrm>
          <a:prstGeom prst="rect">
            <a:avLst/>
          </a:prstGeom>
        </p:spPr>
        <p:txBody>
          <a:bodyPr rtlCol="0" anchor="ctr">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smtClean="0">
                <a:solidFill>
                  <a:schemeClr val="accent6">
                    <a:lumMod val="75000"/>
                  </a:schemeClr>
                </a:solidFill>
              </a:rPr>
              <a:t>RESULTADOS DE LA PERCEPCIÓN de las habilidades sociales y emocionales</a:t>
            </a:r>
          </a:p>
          <a:p>
            <a:pPr algn="ctr"/>
            <a:endParaRPr lang="es-ES" sz="2400" b="1" dirty="0">
              <a:solidFill>
                <a:schemeClr val="accent6">
                  <a:lumMod val="75000"/>
                </a:schemeClr>
              </a:solidFill>
            </a:endParaRPr>
          </a:p>
          <a:p>
            <a:pPr algn="ctr"/>
            <a:endParaRPr lang="es-ES" sz="2400" b="1" dirty="0">
              <a:solidFill>
                <a:srgbClr val="002060"/>
              </a:solidFill>
            </a:endParaRPr>
          </a:p>
        </p:txBody>
      </p:sp>
      <p:sp>
        <p:nvSpPr>
          <p:cNvPr id="2" name="Rectángulo 1"/>
          <p:cNvSpPr/>
          <p:nvPr/>
        </p:nvSpPr>
        <p:spPr>
          <a:xfrm>
            <a:off x="228600" y="570209"/>
            <a:ext cx="5029200" cy="338554"/>
          </a:xfrm>
          <a:prstGeom prst="rect">
            <a:avLst/>
          </a:prstGeom>
        </p:spPr>
        <p:txBody>
          <a:bodyPr wrap="square">
            <a:spAutoFit/>
          </a:bodyPr>
          <a:lstStyle/>
          <a:p>
            <a:r>
              <a:rPr lang="es-MX" sz="1600" b="1" dirty="0">
                <a:solidFill>
                  <a:schemeClr val="bg1"/>
                </a:solidFill>
              </a:rPr>
              <a:t>Evaluación </a:t>
            </a:r>
            <a:r>
              <a:rPr lang="es-MX" sz="1600" b="1" dirty="0" smtClean="0">
                <a:solidFill>
                  <a:schemeClr val="bg1"/>
                </a:solidFill>
              </a:rPr>
              <a:t>Interna. Ciclo </a:t>
            </a:r>
            <a:r>
              <a:rPr lang="es-MX" sz="1600" b="1" dirty="0">
                <a:solidFill>
                  <a:schemeClr val="bg1"/>
                </a:solidFill>
              </a:rPr>
              <a:t>escolar 2018-2019</a:t>
            </a:r>
          </a:p>
        </p:txBody>
      </p:sp>
    </p:spTree>
    <p:extLst>
      <p:ext uri="{BB962C8B-B14F-4D97-AF65-F5344CB8AC3E}">
        <p14:creationId xmlns:p14="http://schemas.microsoft.com/office/powerpoint/2010/main" val="4222456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12292" cy="307777"/>
          </a:xfrm>
          <a:prstGeom prst="rect">
            <a:avLst/>
          </a:prstGeom>
          <a:noFill/>
        </p:spPr>
        <p:txBody>
          <a:bodyPr wrap="none" rtlCol="0">
            <a:spAutoFit/>
          </a:bodyPr>
          <a:lstStyle/>
          <a:p>
            <a:r>
              <a:rPr lang="es-ES_tradnl" sz="1400" b="1" dirty="0" smtClean="0">
                <a:solidFill>
                  <a:srgbClr val="00664D"/>
                </a:solidFill>
              </a:rPr>
              <a:t>20</a:t>
            </a:r>
            <a:endParaRPr lang="es-ES_tradnl" sz="1400" b="1" dirty="0">
              <a:solidFill>
                <a:srgbClr val="00664D"/>
              </a:solidFill>
            </a:endParaRPr>
          </a:p>
        </p:txBody>
      </p:sp>
      <p:sp>
        <p:nvSpPr>
          <p:cNvPr id="4" name="Rectángulo 3"/>
          <p:cNvSpPr/>
          <p:nvPr/>
        </p:nvSpPr>
        <p:spPr>
          <a:xfrm>
            <a:off x="238125" y="546656"/>
            <a:ext cx="5010150" cy="369332"/>
          </a:xfrm>
          <a:prstGeom prst="rect">
            <a:avLst/>
          </a:prstGeom>
        </p:spPr>
        <p:txBody>
          <a:bodyPr wrap="square">
            <a:spAutoFit/>
          </a:bodyPr>
          <a:lstStyle/>
          <a:p>
            <a:r>
              <a:rPr lang="es-MX" b="1" dirty="0" smtClean="0">
                <a:solidFill>
                  <a:schemeClr val="bg1"/>
                </a:solidFill>
              </a:rPr>
              <a:t>Habilidades sociales y emocionales</a:t>
            </a:r>
            <a:endParaRPr lang="es-MX" b="1" dirty="0">
              <a:solidFill>
                <a:schemeClr val="bg1"/>
              </a:solidFill>
            </a:endParaRPr>
          </a:p>
        </p:txBody>
      </p:sp>
      <p:sp>
        <p:nvSpPr>
          <p:cNvPr id="5" name="CuadroTexto 4"/>
          <p:cNvSpPr txBox="1"/>
          <p:nvPr/>
        </p:nvSpPr>
        <p:spPr>
          <a:xfrm>
            <a:off x="562495" y="7011387"/>
            <a:ext cx="5692140" cy="1754326"/>
          </a:xfrm>
          <a:prstGeom prst="rect">
            <a:avLst/>
          </a:prstGeom>
          <a:noFill/>
        </p:spPr>
        <p:txBody>
          <a:bodyPr wrap="square" rtlCol="0">
            <a:spAutoFit/>
          </a:bodyPr>
          <a:lstStyle/>
          <a:p>
            <a:pPr algn="just"/>
            <a:r>
              <a:rPr lang="es-MX" sz="1200" b="1" dirty="0">
                <a:solidFill>
                  <a:schemeClr val="accent6">
                    <a:lumMod val="50000"/>
                  </a:schemeClr>
                </a:solidFill>
              </a:rPr>
              <a:t>Para las niñas: </a:t>
            </a:r>
          </a:p>
          <a:p>
            <a:pPr algn="just"/>
            <a:endParaRPr lang="es-MX" sz="1200" dirty="0">
              <a:solidFill>
                <a:schemeClr val="accent6">
                  <a:lumMod val="50000"/>
                </a:schemeClr>
              </a:solidFill>
            </a:endParaRPr>
          </a:p>
          <a:p>
            <a:pPr algn="just"/>
            <a:r>
              <a:rPr lang="es-MX" sz="1200" dirty="0">
                <a:solidFill>
                  <a:schemeClr val="accent6">
                    <a:lumMod val="50000"/>
                  </a:schemeClr>
                </a:solidFill>
              </a:rPr>
              <a:t>Según la percepción de los docentes, alrededor de </a:t>
            </a:r>
            <a:r>
              <a:rPr lang="es-MX" sz="1200" b="1" dirty="0">
                <a:solidFill>
                  <a:srgbClr val="00B050"/>
                </a:solidFill>
              </a:rPr>
              <a:t>7</a:t>
            </a:r>
            <a:r>
              <a:rPr lang="es-MX" sz="1200" dirty="0">
                <a:solidFill>
                  <a:srgbClr val="009900"/>
                </a:solidFill>
              </a:rPr>
              <a:t> </a:t>
            </a:r>
            <a:r>
              <a:rPr lang="es-MX" sz="1200" dirty="0">
                <a:solidFill>
                  <a:schemeClr val="accent6">
                    <a:lumMod val="50000"/>
                  </a:schemeClr>
                </a:solidFill>
              </a:rPr>
              <a:t>de cada 10 niñas tienen una actitud favorable para los ejes temáticos del Programa, lo que indica que observan competencias en sus alumnas a favor de la convivencia; mientras que alrededor del </a:t>
            </a:r>
            <a:r>
              <a:rPr lang="es-MX" sz="1200" b="1" dirty="0" smtClean="0">
                <a:solidFill>
                  <a:srgbClr val="FFCB25"/>
                </a:solidFill>
              </a:rPr>
              <a:t>21%</a:t>
            </a:r>
            <a:r>
              <a:rPr lang="es-MX" sz="1200" dirty="0" smtClean="0">
                <a:solidFill>
                  <a:schemeClr val="accent6">
                    <a:lumMod val="50000"/>
                  </a:schemeClr>
                </a:solidFill>
              </a:rPr>
              <a:t>, </a:t>
            </a:r>
            <a:r>
              <a:rPr lang="es-MX" sz="1200" dirty="0">
                <a:solidFill>
                  <a:schemeClr val="accent6">
                    <a:lumMod val="50000"/>
                  </a:schemeClr>
                </a:solidFill>
              </a:rPr>
              <a:t>presentan áreas de oportunidad en sus habilidades socioemocionales adquiridas; por otro lado, los docentes reportan que cerca del </a:t>
            </a:r>
            <a:r>
              <a:rPr lang="es-MX" sz="1200" b="1" dirty="0">
                <a:solidFill>
                  <a:srgbClr val="FF0000"/>
                </a:solidFill>
              </a:rPr>
              <a:t>9</a:t>
            </a:r>
            <a:r>
              <a:rPr lang="es-MX" sz="1200" b="1" dirty="0" smtClean="0">
                <a:solidFill>
                  <a:srgbClr val="FF0000"/>
                </a:solidFill>
              </a:rPr>
              <a:t>%</a:t>
            </a:r>
            <a:r>
              <a:rPr lang="es-MX" sz="1200" dirty="0" smtClean="0">
                <a:solidFill>
                  <a:srgbClr val="FF0000"/>
                </a:solidFill>
              </a:rPr>
              <a:t> </a:t>
            </a:r>
            <a:r>
              <a:rPr lang="es-MX" sz="1200" dirty="0">
                <a:solidFill>
                  <a:schemeClr val="accent6">
                    <a:lumMod val="50000"/>
                  </a:schemeClr>
                </a:solidFill>
              </a:rPr>
              <a:t>de alumnas  requieren fortalecimiento en su desarrollo socioemocional. </a:t>
            </a:r>
            <a:r>
              <a:rPr lang="es-MX" sz="1200" dirty="0" smtClean="0">
                <a:solidFill>
                  <a:srgbClr val="603B14"/>
                </a:solidFill>
                <a:latin typeface="Montserrat" panose="00000500000000000000" pitchFamily="2" charset="0"/>
              </a:rPr>
              <a:t>. </a:t>
            </a:r>
            <a:endParaRPr lang="es-MX" sz="1200" dirty="0">
              <a:effectLst/>
              <a:latin typeface="Times New Roman" panose="02020603050405020304" pitchFamily="18" charset="0"/>
              <a:ea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690651" y="4159079"/>
            <a:ext cx="5584420" cy="2895851"/>
          </a:xfrm>
          <a:prstGeom prst="rect">
            <a:avLst/>
          </a:prstGeom>
        </p:spPr>
      </p:pic>
      <p:sp>
        <p:nvSpPr>
          <p:cNvPr id="8" name="CuadroTexto 7"/>
          <p:cNvSpPr txBox="1"/>
          <p:nvPr/>
        </p:nvSpPr>
        <p:spPr>
          <a:xfrm>
            <a:off x="562495" y="1311029"/>
            <a:ext cx="5712576" cy="3046988"/>
          </a:xfrm>
          <a:prstGeom prst="rect">
            <a:avLst/>
          </a:prstGeom>
          <a:noFill/>
        </p:spPr>
        <p:txBody>
          <a:bodyPr wrap="square" rtlCol="0">
            <a:spAutoFit/>
          </a:bodyPr>
          <a:lstStyle/>
          <a:p>
            <a:pPr algn="just"/>
            <a:r>
              <a:rPr lang="es-MX" sz="1200" dirty="0">
                <a:solidFill>
                  <a:schemeClr val="accent6">
                    <a:lumMod val="50000"/>
                  </a:schemeClr>
                </a:solidFill>
              </a:rPr>
              <a:t>El segundo tema que se explora por medio de este levantamiento, está dirigido a los docentes frente a grupo, evalúa las habilidades sociales y emocionales de la primera niña y del primer niño que aparecen en la lista de asistencia.</a:t>
            </a:r>
          </a:p>
          <a:p>
            <a:pPr algn="just"/>
            <a:endParaRPr lang="es-MX" sz="1200" dirty="0" smtClean="0">
              <a:solidFill>
                <a:schemeClr val="accent6">
                  <a:lumMod val="50000"/>
                </a:schemeClr>
              </a:solidFill>
            </a:endParaRPr>
          </a:p>
          <a:p>
            <a:pPr algn="just"/>
            <a:r>
              <a:rPr lang="es-MX" sz="1200" dirty="0" smtClean="0">
                <a:solidFill>
                  <a:schemeClr val="accent6">
                    <a:lumMod val="50000"/>
                  </a:schemeClr>
                </a:solidFill>
              </a:rPr>
              <a:t>Los resultados obtenidos, a partir de la respuesta de </a:t>
            </a:r>
            <a:r>
              <a:rPr lang="es-MX" sz="1200" b="1" dirty="0" smtClean="0">
                <a:solidFill>
                  <a:schemeClr val="accent6">
                    <a:lumMod val="50000"/>
                  </a:schemeClr>
                </a:solidFill>
              </a:rPr>
              <a:t>733</a:t>
            </a:r>
            <a:r>
              <a:rPr lang="es-MX" sz="1200" dirty="0" smtClean="0">
                <a:solidFill>
                  <a:schemeClr val="accent6">
                    <a:lumMod val="50000"/>
                  </a:schemeClr>
                </a:solidFill>
              </a:rPr>
              <a:t> docentes frente a grupo, respecto a la percepción de las habilidades sociales y emocionales de </a:t>
            </a:r>
            <a:r>
              <a:rPr lang="es-MX" sz="1200" b="1" dirty="0" smtClean="0">
                <a:solidFill>
                  <a:schemeClr val="accent6">
                    <a:lumMod val="50000"/>
                  </a:schemeClr>
                </a:solidFill>
              </a:rPr>
              <a:t>1,466</a:t>
            </a:r>
            <a:r>
              <a:rPr lang="es-MX" sz="1200" dirty="0" smtClean="0">
                <a:solidFill>
                  <a:schemeClr val="accent6">
                    <a:lumMod val="50000"/>
                  </a:schemeClr>
                </a:solidFill>
              </a:rPr>
              <a:t> alumnas y alumnos de educación preescolar, primaria, secundaria y centros de atención múltiple (733 niñas y 733 niños), muestran en diferentes niveles de análisis, los datos que a continuación se exponen.</a:t>
            </a:r>
          </a:p>
          <a:p>
            <a:pPr algn="just"/>
            <a:endParaRPr lang="es-MX" sz="1200" dirty="0">
              <a:solidFill>
                <a:schemeClr val="accent6">
                  <a:lumMod val="50000"/>
                </a:schemeClr>
              </a:solidFill>
            </a:endParaRPr>
          </a:p>
          <a:p>
            <a:pPr algn="just"/>
            <a:r>
              <a:rPr lang="es-MX" sz="1200" dirty="0" smtClean="0">
                <a:solidFill>
                  <a:schemeClr val="accent6">
                    <a:lumMod val="50000"/>
                  </a:schemeClr>
                </a:solidFill>
              </a:rPr>
              <a:t>De los 6 temas que se abordan en esta sección del cuestionario, </a:t>
            </a:r>
            <a:r>
              <a:rPr lang="es-MX" sz="1200" b="1" dirty="0" smtClean="0">
                <a:solidFill>
                  <a:schemeClr val="accent6">
                    <a:lumMod val="50000"/>
                  </a:schemeClr>
                </a:solidFill>
              </a:rPr>
              <a:t>se presentan los puntajes</a:t>
            </a:r>
            <a:r>
              <a:rPr lang="es-MX" sz="1200" dirty="0" smtClean="0">
                <a:solidFill>
                  <a:schemeClr val="accent6">
                    <a:lumMod val="50000"/>
                  </a:schemeClr>
                </a:solidFill>
              </a:rPr>
              <a:t> teniendo en cuenta los 3 niveles de avance establecidos (</a:t>
            </a:r>
            <a:r>
              <a:rPr lang="es-MX" sz="1200" b="1" u="sng" dirty="0">
                <a:solidFill>
                  <a:srgbClr val="FF0000"/>
                </a:solidFill>
              </a:rPr>
              <a:t>Requiere fortalecimiento</a:t>
            </a:r>
            <a:r>
              <a:rPr lang="es-MX" sz="1200" dirty="0" smtClean="0">
                <a:solidFill>
                  <a:schemeClr val="accent6">
                    <a:lumMod val="50000"/>
                  </a:schemeClr>
                </a:solidFill>
              </a:rPr>
              <a:t>, </a:t>
            </a:r>
            <a:r>
              <a:rPr lang="es-MX" sz="1200" b="1" u="sng" dirty="0">
                <a:solidFill>
                  <a:srgbClr val="FFCB25"/>
                </a:solidFill>
              </a:rPr>
              <a:t>Poco favorable </a:t>
            </a:r>
            <a:r>
              <a:rPr lang="es-MX" sz="1200" dirty="0" smtClean="0">
                <a:solidFill>
                  <a:schemeClr val="accent6">
                    <a:lumMod val="50000"/>
                  </a:schemeClr>
                </a:solidFill>
              </a:rPr>
              <a:t>y </a:t>
            </a:r>
            <a:r>
              <a:rPr lang="es-MX" sz="1200" b="1" u="sng" dirty="0" smtClean="0">
                <a:solidFill>
                  <a:srgbClr val="00B050"/>
                </a:solidFill>
              </a:rPr>
              <a:t>Favorable</a:t>
            </a:r>
            <a:r>
              <a:rPr lang="es-MX" sz="1200" dirty="0" smtClean="0">
                <a:solidFill>
                  <a:schemeClr val="accent6">
                    <a:lumMod val="50000"/>
                  </a:schemeClr>
                </a:solidFill>
              </a:rPr>
              <a:t>); de acuerdo con la percepción de los docentes:</a:t>
            </a:r>
          </a:p>
        </p:txBody>
      </p:sp>
    </p:spTree>
    <p:extLst>
      <p:ext uri="{BB962C8B-B14F-4D97-AF65-F5344CB8AC3E}">
        <p14:creationId xmlns:p14="http://schemas.microsoft.com/office/powerpoint/2010/main" val="2795725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60996" cy="307777"/>
          </a:xfrm>
          <a:prstGeom prst="rect">
            <a:avLst/>
          </a:prstGeom>
          <a:noFill/>
        </p:spPr>
        <p:txBody>
          <a:bodyPr wrap="none" rtlCol="0">
            <a:spAutoFit/>
          </a:bodyPr>
          <a:lstStyle/>
          <a:p>
            <a:r>
              <a:rPr lang="es-ES_tradnl" sz="1400" b="1" dirty="0" smtClean="0">
                <a:solidFill>
                  <a:srgbClr val="00664D"/>
                </a:solidFill>
              </a:rPr>
              <a:t>21</a:t>
            </a:r>
            <a:endParaRPr lang="es-ES_tradnl" sz="1400" b="1" dirty="0">
              <a:solidFill>
                <a:srgbClr val="00664D"/>
              </a:solidFill>
            </a:endParaRPr>
          </a:p>
        </p:txBody>
      </p:sp>
      <p:sp>
        <p:nvSpPr>
          <p:cNvPr id="64" name="CuadroTexto 63"/>
          <p:cNvSpPr txBox="1"/>
          <p:nvPr/>
        </p:nvSpPr>
        <p:spPr>
          <a:xfrm>
            <a:off x="567668" y="1346163"/>
            <a:ext cx="5718832" cy="830997"/>
          </a:xfrm>
          <a:prstGeom prst="rect">
            <a:avLst/>
          </a:prstGeom>
          <a:noFill/>
        </p:spPr>
        <p:txBody>
          <a:bodyPr wrap="square" rtlCol="0">
            <a:spAutoFit/>
          </a:bodyPr>
          <a:lstStyle/>
          <a:p>
            <a:pPr algn="just"/>
            <a:r>
              <a:rPr lang="es-MX" sz="1200" dirty="0" smtClean="0">
                <a:solidFill>
                  <a:schemeClr val="accent6">
                    <a:lumMod val="50000"/>
                  </a:schemeClr>
                </a:solidFill>
              </a:rPr>
              <a:t>Para el caso de los niños, considerando </a:t>
            </a:r>
            <a:r>
              <a:rPr lang="es-MX" sz="1200" dirty="0">
                <a:solidFill>
                  <a:schemeClr val="accent6">
                    <a:lumMod val="50000"/>
                  </a:schemeClr>
                </a:solidFill>
              </a:rPr>
              <a:t>los 6 ejes que integran las habilidades sociales y </a:t>
            </a:r>
            <a:r>
              <a:rPr lang="es-MX" sz="1200" dirty="0" smtClean="0">
                <a:solidFill>
                  <a:schemeClr val="accent6">
                    <a:lumMod val="50000"/>
                  </a:schemeClr>
                </a:solidFill>
              </a:rPr>
              <a:t>emocionales, la percepción de </a:t>
            </a:r>
            <a:r>
              <a:rPr lang="es-MX" sz="1200" b="1" dirty="0" smtClean="0">
                <a:solidFill>
                  <a:schemeClr val="accent6">
                    <a:lumMod val="50000"/>
                  </a:schemeClr>
                </a:solidFill>
              </a:rPr>
              <a:t>733</a:t>
            </a:r>
            <a:r>
              <a:rPr lang="es-MX" sz="1200" dirty="0" smtClean="0">
                <a:solidFill>
                  <a:schemeClr val="accent6">
                    <a:lumMod val="50000"/>
                  </a:schemeClr>
                </a:solidFill>
              </a:rPr>
              <a:t> docentes frente a grupo encuestados, indican  los siguientes resultados, teniendo en cuenta los 3 niveles de avance establecidos:</a:t>
            </a:r>
          </a:p>
        </p:txBody>
      </p:sp>
      <p:sp>
        <p:nvSpPr>
          <p:cNvPr id="10" name="Rectángulo 9"/>
          <p:cNvSpPr/>
          <p:nvPr/>
        </p:nvSpPr>
        <p:spPr>
          <a:xfrm>
            <a:off x="238125" y="546656"/>
            <a:ext cx="5010150" cy="369332"/>
          </a:xfrm>
          <a:prstGeom prst="rect">
            <a:avLst/>
          </a:prstGeom>
        </p:spPr>
        <p:txBody>
          <a:bodyPr wrap="square">
            <a:spAutoFit/>
          </a:bodyPr>
          <a:lstStyle/>
          <a:p>
            <a:r>
              <a:rPr lang="es-MX" b="1" dirty="0" smtClean="0">
                <a:solidFill>
                  <a:schemeClr val="bg1"/>
                </a:solidFill>
              </a:rPr>
              <a:t>Habilidades sociales y emocionales</a:t>
            </a:r>
            <a:endParaRPr lang="es-MX" b="1" dirty="0">
              <a:solidFill>
                <a:schemeClr val="bg1"/>
              </a:solidFill>
            </a:endParaRPr>
          </a:p>
        </p:txBody>
      </p:sp>
      <p:sp>
        <p:nvSpPr>
          <p:cNvPr id="9" name="CuadroTexto 8"/>
          <p:cNvSpPr txBox="1"/>
          <p:nvPr/>
        </p:nvSpPr>
        <p:spPr>
          <a:xfrm>
            <a:off x="567669" y="5769514"/>
            <a:ext cx="5718832" cy="1754326"/>
          </a:xfrm>
          <a:prstGeom prst="rect">
            <a:avLst/>
          </a:prstGeom>
          <a:noFill/>
        </p:spPr>
        <p:txBody>
          <a:bodyPr wrap="square" rtlCol="0">
            <a:spAutoFit/>
          </a:bodyPr>
          <a:lstStyle/>
          <a:p>
            <a:pPr algn="just"/>
            <a:r>
              <a:rPr lang="es-MX" sz="1200" b="1" dirty="0">
                <a:solidFill>
                  <a:schemeClr val="accent6">
                    <a:lumMod val="50000"/>
                  </a:schemeClr>
                </a:solidFill>
              </a:rPr>
              <a:t>Para los niños: </a:t>
            </a:r>
          </a:p>
          <a:p>
            <a:pPr algn="just"/>
            <a:endParaRPr lang="es-MX" sz="1200" dirty="0">
              <a:solidFill>
                <a:schemeClr val="accent6">
                  <a:lumMod val="50000"/>
                </a:schemeClr>
              </a:solidFill>
            </a:endParaRPr>
          </a:p>
          <a:p>
            <a:pPr algn="just"/>
            <a:r>
              <a:rPr lang="es-MX" sz="1200" dirty="0">
                <a:solidFill>
                  <a:schemeClr val="accent6">
                    <a:lumMod val="50000"/>
                  </a:schemeClr>
                </a:solidFill>
              </a:rPr>
              <a:t>De acuerdo a los docentes, alrededor de </a:t>
            </a:r>
            <a:r>
              <a:rPr lang="es-MX" sz="1200" b="1" dirty="0">
                <a:solidFill>
                  <a:srgbClr val="009900"/>
                </a:solidFill>
              </a:rPr>
              <a:t>6</a:t>
            </a:r>
            <a:r>
              <a:rPr lang="es-MX" sz="1200" dirty="0" smtClean="0">
                <a:solidFill>
                  <a:schemeClr val="accent6">
                    <a:lumMod val="50000"/>
                  </a:schemeClr>
                </a:solidFill>
              </a:rPr>
              <a:t> </a:t>
            </a:r>
            <a:r>
              <a:rPr lang="es-MX" sz="1200" dirty="0">
                <a:solidFill>
                  <a:schemeClr val="accent6">
                    <a:lumMod val="50000"/>
                  </a:schemeClr>
                </a:solidFill>
              </a:rPr>
              <a:t>de cada 10 niños tienen una actitud favorable para los ejes temáticos del Programa, lo que indica que  observan competencias en sus alumnos a favor de la convivencia. También señalan que alrededor del </a:t>
            </a:r>
            <a:r>
              <a:rPr lang="es-MX" sz="1200" b="1" dirty="0" smtClean="0">
                <a:solidFill>
                  <a:srgbClr val="FFC000"/>
                </a:solidFill>
              </a:rPr>
              <a:t>26% </a:t>
            </a:r>
            <a:r>
              <a:rPr lang="es-MX" sz="1200" dirty="0">
                <a:solidFill>
                  <a:schemeClr val="accent6">
                    <a:lumMod val="50000"/>
                  </a:schemeClr>
                </a:solidFill>
              </a:rPr>
              <a:t>de los niños presentan áreas de oportunidad en sus habilidades socioemocionales adquiridas. Por último, los docentes consideran  que cerca de </a:t>
            </a:r>
            <a:r>
              <a:rPr lang="es-MX" sz="1200" b="1" dirty="0" smtClean="0">
                <a:solidFill>
                  <a:srgbClr val="FF0000"/>
                </a:solidFill>
              </a:rPr>
              <a:t>14% </a:t>
            </a:r>
            <a:r>
              <a:rPr lang="es-MX" sz="1200" dirty="0">
                <a:solidFill>
                  <a:schemeClr val="accent6">
                    <a:lumMod val="50000"/>
                  </a:schemeClr>
                </a:solidFill>
              </a:rPr>
              <a:t>de </a:t>
            </a:r>
            <a:r>
              <a:rPr lang="es-MX" sz="1200" dirty="0" smtClean="0">
                <a:solidFill>
                  <a:schemeClr val="accent6">
                    <a:lumMod val="50000"/>
                  </a:schemeClr>
                </a:solidFill>
              </a:rPr>
              <a:t>los niños </a:t>
            </a:r>
            <a:r>
              <a:rPr lang="es-MX" sz="1200" dirty="0">
                <a:solidFill>
                  <a:schemeClr val="accent6">
                    <a:lumMod val="50000"/>
                  </a:schemeClr>
                </a:solidFill>
              </a:rPr>
              <a:t>requieren fortalecimiento en su desarrollo socioemocional. </a:t>
            </a:r>
          </a:p>
        </p:txBody>
      </p:sp>
      <p:pic>
        <p:nvPicPr>
          <p:cNvPr id="4" name="Imagen 3"/>
          <p:cNvPicPr>
            <a:picLocks noChangeAspect="1"/>
          </p:cNvPicPr>
          <p:nvPr/>
        </p:nvPicPr>
        <p:blipFill>
          <a:blip r:embed="rId3"/>
          <a:stretch>
            <a:fillRect/>
          </a:stretch>
        </p:blipFill>
        <p:spPr>
          <a:xfrm>
            <a:off x="772046" y="2729945"/>
            <a:ext cx="5310076" cy="2956816"/>
          </a:xfrm>
          <a:prstGeom prst="rect">
            <a:avLst/>
          </a:prstGeom>
        </p:spPr>
      </p:pic>
    </p:spTree>
    <p:extLst>
      <p:ext uri="{BB962C8B-B14F-4D97-AF65-F5344CB8AC3E}">
        <p14:creationId xmlns:p14="http://schemas.microsoft.com/office/powerpoint/2010/main" val="2046883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396262" cy="307777"/>
          </a:xfrm>
          <a:prstGeom prst="rect">
            <a:avLst/>
          </a:prstGeom>
          <a:noFill/>
        </p:spPr>
        <p:txBody>
          <a:bodyPr wrap="none" rtlCol="0">
            <a:spAutoFit/>
          </a:bodyPr>
          <a:lstStyle/>
          <a:p>
            <a:r>
              <a:rPr lang="es-ES_tradnl" sz="1400" b="1" dirty="0" smtClean="0">
                <a:solidFill>
                  <a:srgbClr val="00664D"/>
                </a:solidFill>
              </a:rPr>
              <a:t>22</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648519" y="3773126"/>
            <a:ext cx="5540942" cy="1370374"/>
          </a:xfrm>
          <a:prstGeom prst="rect">
            <a:avLst/>
          </a:prstGeom>
        </p:spPr>
        <p:txBody>
          <a:bodyPr rtlCol="0" anchor="ctr">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smtClean="0">
                <a:solidFill>
                  <a:schemeClr val="accent6">
                    <a:lumMod val="75000"/>
                  </a:schemeClr>
                </a:solidFill>
              </a:rPr>
              <a:t>Comparativo de resultados de las habilidades sociales y emocionales por género</a:t>
            </a:r>
          </a:p>
        </p:txBody>
      </p:sp>
      <p:sp>
        <p:nvSpPr>
          <p:cNvPr id="2" name="Rectángulo 1"/>
          <p:cNvSpPr/>
          <p:nvPr/>
        </p:nvSpPr>
        <p:spPr>
          <a:xfrm>
            <a:off x="228600" y="570209"/>
            <a:ext cx="5029200" cy="338554"/>
          </a:xfrm>
          <a:prstGeom prst="rect">
            <a:avLst/>
          </a:prstGeom>
        </p:spPr>
        <p:txBody>
          <a:bodyPr wrap="square">
            <a:spAutoFit/>
          </a:bodyPr>
          <a:lstStyle/>
          <a:p>
            <a:r>
              <a:rPr lang="es-MX" sz="1600" b="1" dirty="0">
                <a:solidFill>
                  <a:schemeClr val="bg1"/>
                </a:solidFill>
              </a:rPr>
              <a:t>Evaluación </a:t>
            </a:r>
            <a:r>
              <a:rPr lang="es-MX" sz="1600" b="1" dirty="0" smtClean="0">
                <a:solidFill>
                  <a:schemeClr val="bg1"/>
                </a:solidFill>
              </a:rPr>
              <a:t>Interna. Ciclo </a:t>
            </a:r>
            <a:r>
              <a:rPr lang="es-MX" sz="1600" b="1" dirty="0">
                <a:solidFill>
                  <a:schemeClr val="bg1"/>
                </a:solidFill>
              </a:rPr>
              <a:t>escolar 2018-2019</a:t>
            </a:r>
          </a:p>
        </p:txBody>
      </p:sp>
    </p:spTree>
    <p:extLst>
      <p:ext uri="{BB962C8B-B14F-4D97-AF65-F5344CB8AC3E}">
        <p14:creationId xmlns:p14="http://schemas.microsoft.com/office/powerpoint/2010/main" val="138209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96262" cy="307777"/>
          </a:xfrm>
          <a:prstGeom prst="rect">
            <a:avLst/>
          </a:prstGeom>
          <a:noFill/>
        </p:spPr>
        <p:txBody>
          <a:bodyPr wrap="none" rtlCol="0">
            <a:spAutoFit/>
          </a:bodyPr>
          <a:lstStyle/>
          <a:p>
            <a:r>
              <a:rPr lang="es-ES_tradnl" sz="1400" b="1" dirty="0" smtClean="0">
                <a:solidFill>
                  <a:srgbClr val="00664D"/>
                </a:solidFill>
              </a:rPr>
              <a:t>23</a:t>
            </a:r>
            <a:endParaRPr lang="es-ES_tradnl" sz="1400" b="1" dirty="0">
              <a:solidFill>
                <a:srgbClr val="00664D"/>
              </a:solidFill>
            </a:endParaRPr>
          </a:p>
        </p:txBody>
      </p:sp>
      <p:sp>
        <p:nvSpPr>
          <p:cNvPr id="64" name="CuadroTexto 63"/>
          <p:cNvSpPr txBox="1"/>
          <p:nvPr/>
        </p:nvSpPr>
        <p:spPr>
          <a:xfrm>
            <a:off x="554423" y="1285712"/>
            <a:ext cx="5718785" cy="646331"/>
          </a:xfrm>
          <a:prstGeom prst="rect">
            <a:avLst/>
          </a:prstGeom>
          <a:noFill/>
        </p:spPr>
        <p:txBody>
          <a:bodyPr wrap="square" rtlCol="0">
            <a:spAutoFit/>
          </a:bodyPr>
          <a:lstStyle/>
          <a:p>
            <a:pPr algn="just"/>
            <a:r>
              <a:rPr lang="es-MX" sz="1200" dirty="0" smtClean="0">
                <a:solidFill>
                  <a:schemeClr val="accent6">
                    <a:lumMod val="50000"/>
                  </a:schemeClr>
                </a:solidFill>
              </a:rPr>
              <a:t>A partir de los datos recabados por medio del levantamiento, se presenta un comparativo de los </a:t>
            </a:r>
            <a:r>
              <a:rPr lang="es-MX" sz="1200" b="1" dirty="0" smtClean="0">
                <a:solidFill>
                  <a:schemeClr val="accent6">
                    <a:lumMod val="50000"/>
                  </a:schemeClr>
                </a:solidFill>
              </a:rPr>
              <a:t>6 ejes </a:t>
            </a:r>
            <a:r>
              <a:rPr lang="es-MX" sz="1200" dirty="0" smtClean="0">
                <a:solidFill>
                  <a:schemeClr val="accent6">
                    <a:lumMod val="50000"/>
                  </a:schemeClr>
                </a:solidFill>
              </a:rPr>
              <a:t>entre alumnas y alumnos que se muestra a continuación:</a:t>
            </a:r>
            <a:endParaRPr lang="es-MX" sz="1100" dirty="0" smtClean="0">
              <a:solidFill>
                <a:schemeClr val="accent6">
                  <a:lumMod val="50000"/>
                </a:schemeClr>
              </a:solidFill>
            </a:endParaRPr>
          </a:p>
        </p:txBody>
      </p:sp>
      <p:sp>
        <p:nvSpPr>
          <p:cNvPr id="5" name="CuadroTexto 4"/>
          <p:cNvSpPr txBox="1"/>
          <p:nvPr/>
        </p:nvSpPr>
        <p:spPr>
          <a:xfrm>
            <a:off x="554424" y="2086837"/>
            <a:ext cx="1952625" cy="369332"/>
          </a:xfrm>
          <a:prstGeom prst="rect">
            <a:avLst/>
          </a:prstGeom>
          <a:noFill/>
        </p:spPr>
        <p:txBody>
          <a:bodyPr wrap="square" rtlCol="0">
            <a:spAutoFit/>
          </a:bodyPr>
          <a:lstStyle/>
          <a:p>
            <a:r>
              <a:rPr lang="es-MX" b="1" dirty="0" smtClean="0">
                <a:solidFill>
                  <a:schemeClr val="accent2">
                    <a:lumMod val="75000"/>
                  </a:schemeClr>
                </a:solidFill>
              </a:rPr>
              <a:t>Autoestima:</a:t>
            </a:r>
            <a:endParaRPr lang="es-MX" b="1" dirty="0">
              <a:solidFill>
                <a:schemeClr val="accent2">
                  <a:lumMod val="75000"/>
                </a:schemeClr>
              </a:solidFill>
            </a:endParaRPr>
          </a:p>
        </p:txBody>
      </p:sp>
      <p:graphicFrame>
        <p:nvGraphicFramePr>
          <p:cNvPr id="16" name="Tabla 15"/>
          <p:cNvGraphicFramePr>
            <a:graphicFrameLocks noGrp="1"/>
          </p:cNvGraphicFramePr>
          <p:nvPr>
            <p:extLst>
              <p:ext uri="{D42A27DB-BD31-4B8C-83A1-F6EECF244321}">
                <p14:modId xmlns:p14="http://schemas.microsoft.com/office/powerpoint/2010/main" val="3716886744"/>
              </p:ext>
            </p:extLst>
          </p:nvPr>
        </p:nvGraphicFramePr>
        <p:xfrm>
          <a:off x="3904274" y="2812180"/>
          <a:ext cx="2259621" cy="1198880"/>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370840">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10 %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22 %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68 %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17 %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27 %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56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20" name="CuadroTexto 19"/>
          <p:cNvSpPr txBox="1"/>
          <p:nvPr/>
        </p:nvSpPr>
        <p:spPr>
          <a:xfrm>
            <a:off x="554424" y="4357152"/>
            <a:ext cx="3009902" cy="369332"/>
          </a:xfrm>
          <a:prstGeom prst="rect">
            <a:avLst/>
          </a:prstGeom>
          <a:noFill/>
        </p:spPr>
        <p:txBody>
          <a:bodyPr wrap="square" rtlCol="0">
            <a:spAutoFit/>
          </a:bodyPr>
          <a:lstStyle/>
          <a:p>
            <a:r>
              <a:rPr lang="es-MX" b="1" dirty="0" smtClean="0">
                <a:solidFill>
                  <a:schemeClr val="accent2">
                    <a:lumMod val="75000"/>
                  </a:schemeClr>
                </a:solidFill>
              </a:rPr>
              <a:t>Manejo de emociones:</a:t>
            </a:r>
            <a:endParaRPr lang="es-MX" b="1" dirty="0">
              <a:solidFill>
                <a:schemeClr val="accent2">
                  <a:lumMod val="75000"/>
                </a:schemeClr>
              </a:solidFill>
            </a:endParaRPr>
          </a:p>
        </p:txBody>
      </p:sp>
      <p:graphicFrame>
        <p:nvGraphicFramePr>
          <p:cNvPr id="22" name="Tabla 21"/>
          <p:cNvGraphicFramePr>
            <a:graphicFrameLocks noGrp="1"/>
          </p:cNvGraphicFramePr>
          <p:nvPr>
            <p:extLst>
              <p:ext uri="{D42A27DB-BD31-4B8C-83A1-F6EECF244321}">
                <p14:modId xmlns:p14="http://schemas.microsoft.com/office/powerpoint/2010/main" val="3416398889"/>
              </p:ext>
            </p:extLst>
          </p:nvPr>
        </p:nvGraphicFramePr>
        <p:xfrm>
          <a:off x="3930147" y="5016625"/>
          <a:ext cx="2259621" cy="1239205"/>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497525">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 10 %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24 %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66 %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18 %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30 %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52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23" name="Freeform: Shape 29"/>
          <p:cNvSpPr/>
          <p:nvPr/>
        </p:nvSpPr>
        <p:spPr>
          <a:xfrm>
            <a:off x="3606784" y="5515450"/>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srgbClr val="00664D"/>
              </a:solidFill>
              <a:latin typeface="Calibri" panose="020F0502020204030204"/>
            </a:endParaRPr>
          </a:p>
        </p:txBody>
      </p:sp>
      <p:sp>
        <p:nvSpPr>
          <p:cNvPr id="24" name="Freeform: Shape 28"/>
          <p:cNvSpPr/>
          <p:nvPr/>
        </p:nvSpPr>
        <p:spPr>
          <a:xfrm>
            <a:off x="3606784" y="5904019"/>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17" name="Rectángulo 16"/>
          <p:cNvSpPr/>
          <p:nvPr/>
        </p:nvSpPr>
        <p:spPr>
          <a:xfrm>
            <a:off x="228599" y="389972"/>
            <a:ext cx="5324475" cy="646331"/>
          </a:xfrm>
          <a:prstGeom prst="rect">
            <a:avLst/>
          </a:prstGeom>
        </p:spPr>
        <p:txBody>
          <a:bodyPr wrap="square">
            <a:spAutoFit/>
          </a:bodyPr>
          <a:lstStyle/>
          <a:p>
            <a:r>
              <a:rPr lang="es-MX" b="1" dirty="0" smtClean="0">
                <a:solidFill>
                  <a:schemeClr val="bg1"/>
                </a:solidFill>
              </a:rPr>
              <a:t>Comparativo de habilidades sociales y emocionales por género</a:t>
            </a:r>
            <a:endParaRPr lang="es-MX" b="1" dirty="0">
              <a:solidFill>
                <a:schemeClr val="bg1"/>
              </a:solidFill>
            </a:endParaRPr>
          </a:p>
        </p:txBody>
      </p:sp>
      <p:sp>
        <p:nvSpPr>
          <p:cNvPr id="21" name="CuadroTexto 20"/>
          <p:cNvSpPr txBox="1"/>
          <p:nvPr/>
        </p:nvSpPr>
        <p:spPr>
          <a:xfrm>
            <a:off x="528858" y="6580575"/>
            <a:ext cx="5635037" cy="2462213"/>
          </a:xfrm>
          <a:prstGeom prst="rect">
            <a:avLst/>
          </a:prstGeom>
          <a:noFill/>
        </p:spPr>
        <p:txBody>
          <a:bodyPr wrap="square" rtlCol="0">
            <a:spAutoFit/>
          </a:bodyPr>
          <a:lstStyle/>
          <a:p>
            <a:pPr algn="just"/>
            <a:r>
              <a:rPr lang="es-MX" sz="1100" dirty="0" smtClean="0">
                <a:solidFill>
                  <a:schemeClr val="accent6">
                    <a:lumMod val="50000"/>
                  </a:schemeClr>
                </a:solidFill>
              </a:rPr>
              <a:t>De acuerdo con los datos analizados se puede indicar que tanto en la </a:t>
            </a:r>
            <a:r>
              <a:rPr lang="es-MX" sz="1100" b="1" dirty="0" smtClean="0">
                <a:solidFill>
                  <a:schemeClr val="accent6">
                    <a:lumMod val="50000"/>
                  </a:schemeClr>
                </a:solidFill>
              </a:rPr>
              <a:t>autoestima</a:t>
            </a:r>
            <a:r>
              <a:rPr lang="es-MX" sz="1100" dirty="0" smtClean="0">
                <a:solidFill>
                  <a:schemeClr val="accent6">
                    <a:lumMod val="50000"/>
                  </a:schemeClr>
                </a:solidFill>
              </a:rPr>
              <a:t> como en el </a:t>
            </a:r>
            <a:r>
              <a:rPr lang="es-MX" sz="1100" b="1" dirty="0" smtClean="0">
                <a:solidFill>
                  <a:schemeClr val="accent6">
                    <a:lumMod val="50000"/>
                  </a:schemeClr>
                </a:solidFill>
              </a:rPr>
              <a:t>manejo de emociones</a:t>
            </a:r>
            <a:r>
              <a:rPr lang="es-MX" sz="1100" dirty="0" smtClean="0">
                <a:solidFill>
                  <a:schemeClr val="accent6">
                    <a:lumMod val="50000"/>
                  </a:schemeClr>
                </a:solidFill>
              </a:rPr>
              <a:t>, las niñas presentan un desarrollo más </a:t>
            </a:r>
            <a:r>
              <a:rPr lang="es-MX" sz="1100" b="1" dirty="0" smtClean="0">
                <a:solidFill>
                  <a:srgbClr val="009900"/>
                </a:solidFill>
              </a:rPr>
              <a:t>favorable</a:t>
            </a:r>
            <a:r>
              <a:rPr lang="es-MX" sz="1100" dirty="0" smtClean="0">
                <a:solidFill>
                  <a:schemeClr val="accent6">
                    <a:lumMod val="50000"/>
                  </a:schemeClr>
                </a:solidFill>
              </a:rPr>
              <a:t> que con respecto a los niños; asimismo, en ambos sexos es necesario fortalecer los dos ejes. </a:t>
            </a:r>
            <a:r>
              <a:rPr lang="es-MX" sz="1100" dirty="0">
                <a:solidFill>
                  <a:schemeClr val="accent6">
                    <a:lumMod val="50000"/>
                  </a:schemeClr>
                </a:solidFill>
              </a:rPr>
              <a:t>A</a:t>
            </a:r>
            <a:r>
              <a:rPr lang="es-MX" sz="1100" dirty="0" smtClean="0">
                <a:solidFill>
                  <a:schemeClr val="accent6">
                    <a:lumMod val="50000"/>
                  </a:schemeClr>
                </a:solidFill>
              </a:rPr>
              <a:t>lgunas recomendaciones para ello son:  </a:t>
            </a:r>
          </a:p>
          <a:p>
            <a:pPr algn="just"/>
            <a:endParaRPr lang="es-MX" sz="1100" dirty="0" smtClean="0">
              <a:solidFill>
                <a:schemeClr val="accent6">
                  <a:lumMod val="50000"/>
                </a:schemeClr>
              </a:solidFill>
            </a:endParaRPr>
          </a:p>
          <a:p>
            <a:pPr marL="171450" indent="-171450" algn="just">
              <a:buFont typeface="Wingdings" panose="05000000000000000000" pitchFamily="2" charset="2"/>
              <a:buChar char="q"/>
            </a:pPr>
            <a:r>
              <a:rPr lang="es-MX" sz="1100" dirty="0">
                <a:solidFill>
                  <a:schemeClr val="accent6">
                    <a:lumMod val="50000"/>
                  </a:schemeClr>
                </a:solidFill>
              </a:rPr>
              <a:t>Apoye a </a:t>
            </a:r>
            <a:r>
              <a:rPr lang="es-MX" sz="1100" dirty="0" smtClean="0">
                <a:solidFill>
                  <a:schemeClr val="accent6">
                    <a:lumMod val="50000"/>
                  </a:schemeClr>
                </a:solidFill>
              </a:rPr>
              <a:t>las y los </a:t>
            </a:r>
            <a:r>
              <a:rPr lang="es-MX" sz="1100" dirty="0">
                <a:solidFill>
                  <a:schemeClr val="accent6">
                    <a:lumMod val="50000"/>
                  </a:schemeClr>
                </a:solidFill>
              </a:rPr>
              <a:t>alumnos con algún tipo de dificultad en su desempeño para que visualicen los errores como un medio para aprender, lo cual es parte del proceso de crecimiento. </a:t>
            </a:r>
            <a:endParaRPr lang="es-MX" sz="1100" dirty="0" smtClean="0">
              <a:solidFill>
                <a:schemeClr val="accent6">
                  <a:lumMod val="50000"/>
                </a:schemeClr>
              </a:solidFill>
            </a:endParaRPr>
          </a:p>
          <a:p>
            <a:pPr marL="171450" indent="-171450" algn="just">
              <a:buFont typeface="Wingdings" panose="05000000000000000000" pitchFamily="2" charset="2"/>
              <a:buChar char="q"/>
            </a:pPr>
            <a:r>
              <a:rPr lang="es-MX" sz="1100" dirty="0">
                <a:solidFill>
                  <a:schemeClr val="accent6">
                    <a:lumMod val="50000"/>
                  </a:schemeClr>
                </a:solidFill>
              </a:rPr>
              <a:t>Muchas veces </a:t>
            </a:r>
            <a:r>
              <a:rPr lang="es-MX" sz="1100" dirty="0" smtClean="0">
                <a:solidFill>
                  <a:schemeClr val="accent6">
                    <a:lumMod val="50000"/>
                  </a:schemeClr>
                </a:solidFill>
              </a:rPr>
              <a:t>las y los niños </a:t>
            </a:r>
            <a:r>
              <a:rPr lang="es-MX" sz="1100" dirty="0">
                <a:solidFill>
                  <a:schemeClr val="accent6">
                    <a:lumMod val="50000"/>
                  </a:schemeClr>
                </a:solidFill>
              </a:rPr>
              <a:t>no expresan cómo se sienten ante diferentes situaciones por temor a que los demás los juzguen o los critiquen, respete lo que sus alumnos sienten y bríndeles la oportunidad de expresarse </a:t>
            </a:r>
            <a:r>
              <a:rPr lang="es-MX" sz="1100" dirty="0" smtClean="0">
                <a:solidFill>
                  <a:schemeClr val="accent6">
                    <a:lumMod val="50000"/>
                  </a:schemeClr>
                </a:solidFill>
              </a:rPr>
              <a:t>libremente, además de escucharlos con atención. </a:t>
            </a:r>
          </a:p>
          <a:p>
            <a:pPr algn="just"/>
            <a:endParaRPr lang="es-MX" sz="1100" dirty="0" smtClean="0">
              <a:solidFill>
                <a:schemeClr val="accent6">
                  <a:lumMod val="50000"/>
                </a:schemeClr>
              </a:solidFill>
            </a:endParaRPr>
          </a:p>
        </p:txBody>
      </p:sp>
      <p:sp>
        <p:nvSpPr>
          <p:cNvPr id="27" name="Freeform: Shape 29"/>
          <p:cNvSpPr/>
          <p:nvPr/>
        </p:nvSpPr>
        <p:spPr>
          <a:xfrm>
            <a:off x="3599691" y="3286158"/>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srgbClr val="00664D"/>
              </a:solidFill>
              <a:latin typeface="Calibri" panose="020F0502020204030204"/>
            </a:endParaRPr>
          </a:p>
        </p:txBody>
      </p:sp>
      <p:sp>
        <p:nvSpPr>
          <p:cNvPr id="28" name="Freeform: Shape 28"/>
          <p:cNvSpPr/>
          <p:nvPr/>
        </p:nvSpPr>
        <p:spPr>
          <a:xfrm>
            <a:off x="3599695" y="3674726"/>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pic>
        <p:nvPicPr>
          <p:cNvPr id="4" name="Imagen 3"/>
          <p:cNvPicPr>
            <a:picLocks noChangeAspect="1"/>
          </p:cNvPicPr>
          <p:nvPr/>
        </p:nvPicPr>
        <p:blipFill>
          <a:blip r:embed="rId3"/>
          <a:stretch>
            <a:fillRect/>
          </a:stretch>
        </p:blipFill>
        <p:spPr>
          <a:xfrm>
            <a:off x="954238" y="2271503"/>
            <a:ext cx="2210273" cy="1800000"/>
          </a:xfrm>
          <a:prstGeom prst="rect">
            <a:avLst/>
          </a:prstGeom>
        </p:spPr>
      </p:pic>
      <p:pic>
        <p:nvPicPr>
          <p:cNvPr id="6" name="Imagen 5"/>
          <p:cNvPicPr>
            <a:picLocks noChangeAspect="1"/>
          </p:cNvPicPr>
          <p:nvPr/>
        </p:nvPicPr>
        <p:blipFill>
          <a:blip r:embed="rId4"/>
          <a:stretch>
            <a:fillRect/>
          </a:stretch>
        </p:blipFill>
        <p:spPr>
          <a:xfrm>
            <a:off x="954896" y="4583766"/>
            <a:ext cx="2209615" cy="1800000"/>
          </a:xfrm>
          <a:prstGeom prst="rect">
            <a:avLst/>
          </a:prstGeom>
        </p:spPr>
      </p:pic>
    </p:spTree>
    <p:extLst>
      <p:ext uri="{BB962C8B-B14F-4D97-AF65-F5344CB8AC3E}">
        <p14:creationId xmlns:p14="http://schemas.microsoft.com/office/powerpoint/2010/main" val="2576668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13896" cy="307777"/>
          </a:xfrm>
          <a:prstGeom prst="rect">
            <a:avLst/>
          </a:prstGeom>
          <a:noFill/>
        </p:spPr>
        <p:txBody>
          <a:bodyPr wrap="none" rtlCol="0">
            <a:spAutoFit/>
          </a:bodyPr>
          <a:lstStyle/>
          <a:p>
            <a:r>
              <a:rPr lang="es-ES_tradnl" sz="1400" b="1" dirty="0" smtClean="0">
                <a:solidFill>
                  <a:srgbClr val="00664D"/>
                </a:solidFill>
              </a:rPr>
              <a:t>24</a:t>
            </a:r>
            <a:endParaRPr lang="es-ES_tradnl" sz="1400" b="1" dirty="0">
              <a:solidFill>
                <a:srgbClr val="00664D"/>
              </a:solidFill>
            </a:endParaRPr>
          </a:p>
        </p:txBody>
      </p:sp>
      <p:sp>
        <p:nvSpPr>
          <p:cNvPr id="5" name="CuadroTexto 4"/>
          <p:cNvSpPr txBox="1"/>
          <p:nvPr/>
        </p:nvSpPr>
        <p:spPr>
          <a:xfrm>
            <a:off x="607536" y="1186555"/>
            <a:ext cx="1952625" cy="369332"/>
          </a:xfrm>
          <a:prstGeom prst="rect">
            <a:avLst/>
          </a:prstGeom>
          <a:noFill/>
        </p:spPr>
        <p:txBody>
          <a:bodyPr wrap="square" rtlCol="0">
            <a:spAutoFit/>
          </a:bodyPr>
          <a:lstStyle/>
          <a:p>
            <a:r>
              <a:rPr lang="es-MX" b="1" dirty="0" smtClean="0">
                <a:solidFill>
                  <a:schemeClr val="accent2">
                    <a:lumMod val="75000"/>
                  </a:schemeClr>
                </a:solidFill>
              </a:rPr>
              <a:t>Convivencia:</a:t>
            </a:r>
            <a:endParaRPr lang="es-MX" b="1" dirty="0">
              <a:solidFill>
                <a:schemeClr val="accent2">
                  <a:lumMod val="75000"/>
                </a:schemeClr>
              </a:solidFill>
            </a:endParaRPr>
          </a:p>
        </p:txBody>
      </p:sp>
      <p:graphicFrame>
        <p:nvGraphicFramePr>
          <p:cNvPr id="16" name="Tabla 15"/>
          <p:cNvGraphicFramePr>
            <a:graphicFrameLocks noGrp="1"/>
          </p:cNvGraphicFramePr>
          <p:nvPr>
            <p:extLst>
              <p:ext uri="{D42A27DB-BD31-4B8C-83A1-F6EECF244321}">
                <p14:modId xmlns:p14="http://schemas.microsoft.com/office/powerpoint/2010/main" val="1732196569"/>
              </p:ext>
            </p:extLst>
          </p:nvPr>
        </p:nvGraphicFramePr>
        <p:xfrm>
          <a:off x="3893687" y="1994626"/>
          <a:ext cx="2259621" cy="1198880"/>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370840">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 9 %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17 %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74 %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17 %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24 %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59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18" name="Freeform: Shape 29"/>
          <p:cNvSpPr/>
          <p:nvPr/>
        </p:nvSpPr>
        <p:spPr>
          <a:xfrm>
            <a:off x="3582929" y="2442674"/>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19" name="Freeform: Shape 28"/>
          <p:cNvSpPr/>
          <p:nvPr/>
        </p:nvSpPr>
        <p:spPr>
          <a:xfrm>
            <a:off x="3582929" y="2843192"/>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20" name="CuadroTexto 19"/>
          <p:cNvSpPr txBox="1"/>
          <p:nvPr/>
        </p:nvSpPr>
        <p:spPr>
          <a:xfrm>
            <a:off x="596156" y="3563689"/>
            <a:ext cx="3009902" cy="369332"/>
          </a:xfrm>
          <a:prstGeom prst="rect">
            <a:avLst/>
          </a:prstGeom>
          <a:noFill/>
        </p:spPr>
        <p:txBody>
          <a:bodyPr wrap="square" rtlCol="0">
            <a:spAutoFit/>
          </a:bodyPr>
          <a:lstStyle/>
          <a:p>
            <a:r>
              <a:rPr lang="es-MX" b="1" dirty="0" smtClean="0">
                <a:solidFill>
                  <a:schemeClr val="accent2">
                    <a:lumMod val="75000"/>
                  </a:schemeClr>
                </a:solidFill>
              </a:rPr>
              <a:t>Reglas y acuerdos:</a:t>
            </a:r>
            <a:endParaRPr lang="es-MX" b="1" dirty="0">
              <a:solidFill>
                <a:schemeClr val="accent2">
                  <a:lumMod val="75000"/>
                </a:schemeClr>
              </a:solidFill>
            </a:endParaRPr>
          </a:p>
        </p:txBody>
      </p:sp>
      <p:graphicFrame>
        <p:nvGraphicFramePr>
          <p:cNvPr id="22" name="Tabla 21"/>
          <p:cNvGraphicFramePr>
            <a:graphicFrameLocks noGrp="1"/>
          </p:cNvGraphicFramePr>
          <p:nvPr>
            <p:extLst>
              <p:ext uri="{D42A27DB-BD31-4B8C-83A1-F6EECF244321}">
                <p14:modId xmlns:p14="http://schemas.microsoft.com/office/powerpoint/2010/main" val="3615242865"/>
              </p:ext>
            </p:extLst>
          </p:nvPr>
        </p:nvGraphicFramePr>
        <p:xfrm>
          <a:off x="3892737" y="4271676"/>
          <a:ext cx="2259621" cy="1198880"/>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370840">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9 %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21 %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70 %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18 %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26 %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56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23" name="Freeform: Shape 29"/>
          <p:cNvSpPr/>
          <p:nvPr/>
        </p:nvSpPr>
        <p:spPr>
          <a:xfrm>
            <a:off x="3584528" y="4732062"/>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24" name="Freeform: Shape 28"/>
          <p:cNvSpPr/>
          <p:nvPr/>
        </p:nvSpPr>
        <p:spPr>
          <a:xfrm>
            <a:off x="3584528" y="5120631"/>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15" name="Rectángulo 14"/>
          <p:cNvSpPr/>
          <p:nvPr/>
        </p:nvSpPr>
        <p:spPr>
          <a:xfrm>
            <a:off x="228599" y="389972"/>
            <a:ext cx="5324475" cy="646331"/>
          </a:xfrm>
          <a:prstGeom prst="rect">
            <a:avLst/>
          </a:prstGeom>
        </p:spPr>
        <p:txBody>
          <a:bodyPr wrap="square">
            <a:spAutoFit/>
          </a:bodyPr>
          <a:lstStyle/>
          <a:p>
            <a:r>
              <a:rPr lang="es-MX" b="1" dirty="0" smtClean="0">
                <a:solidFill>
                  <a:schemeClr val="bg1"/>
                </a:solidFill>
              </a:rPr>
              <a:t>Comparativo de habilidades sociales y emocionales por género</a:t>
            </a:r>
            <a:endParaRPr lang="es-MX" b="1" dirty="0">
              <a:solidFill>
                <a:schemeClr val="bg1"/>
              </a:solidFill>
            </a:endParaRPr>
          </a:p>
        </p:txBody>
      </p:sp>
      <p:sp>
        <p:nvSpPr>
          <p:cNvPr id="17" name="CuadroTexto 16"/>
          <p:cNvSpPr txBox="1"/>
          <p:nvPr/>
        </p:nvSpPr>
        <p:spPr>
          <a:xfrm>
            <a:off x="463533" y="5804385"/>
            <a:ext cx="5688826" cy="2800767"/>
          </a:xfrm>
          <a:prstGeom prst="rect">
            <a:avLst/>
          </a:prstGeom>
          <a:noFill/>
        </p:spPr>
        <p:txBody>
          <a:bodyPr wrap="square" rtlCol="0">
            <a:spAutoFit/>
          </a:bodyPr>
          <a:lstStyle/>
          <a:p>
            <a:pPr algn="just"/>
            <a:r>
              <a:rPr lang="es-MX" sz="1100" dirty="0" smtClean="0">
                <a:solidFill>
                  <a:schemeClr val="accent6">
                    <a:lumMod val="50000"/>
                  </a:schemeClr>
                </a:solidFill>
              </a:rPr>
              <a:t>De acuerdo a los datos encontrados se puede indicar que, tanto en la </a:t>
            </a:r>
            <a:r>
              <a:rPr lang="es-MX" sz="1100" b="1" dirty="0" smtClean="0">
                <a:solidFill>
                  <a:schemeClr val="accent6">
                    <a:lumMod val="50000"/>
                  </a:schemeClr>
                </a:solidFill>
              </a:rPr>
              <a:t>convivencia</a:t>
            </a:r>
            <a:r>
              <a:rPr lang="es-MX" sz="1100" dirty="0" smtClean="0">
                <a:solidFill>
                  <a:schemeClr val="accent6">
                    <a:lumMod val="50000"/>
                  </a:schemeClr>
                </a:solidFill>
              </a:rPr>
              <a:t>  como en el </a:t>
            </a:r>
            <a:r>
              <a:rPr lang="es-MX" sz="1100" b="1" dirty="0" smtClean="0">
                <a:solidFill>
                  <a:schemeClr val="accent6">
                    <a:lumMod val="50000"/>
                  </a:schemeClr>
                </a:solidFill>
              </a:rPr>
              <a:t>respeto a las reglas y acuerdos</a:t>
            </a:r>
            <a:r>
              <a:rPr lang="es-MX" sz="1100" dirty="0" smtClean="0">
                <a:solidFill>
                  <a:schemeClr val="accent6">
                    <a:lumMod val="50000"/>
                  </a:schemeClr>
                </a:solidFill>
              </a:rPr>
              <a:t>, las niñas presentan un desarrollo más </a:t>
            </a:r>
            <a:r>
              <a:rPr lang="es-MX" sz="1100" b="1" dirty="0" smtClean="0">
                <a:solidFill>
                  <a:srgbClr val="009900"/>
                </a:solidFill>
              </a:rPr>
              <a:t>favorable</a:t>
            </a:r>
            <a:r>
              <a:rPr lang="es-MX" sz="1100" dirty="0" smtClean="0">
                <a:solidFill>
                  <a:schemeClr val="accent6">
                    <a:lumMod val="50000"/>
                  </a:schemeClr>
                </a:solidFill>
              </a:rPr>
              <a:t> que los niños</a:t>
            </a:r>
            <a:r>
              <a:rPr lang="es-MX" sz="1100" dirty="0">
                <a:solidFill>
                  <a:schemeClr val="accent6">
                    <a:lumMod val="50000"/>
                  </a:schemeClr>
                </a:solidFill>
              </a:rPr>
              <a:t>; </a:t>
            </a:r>
            <a:r>
              <a:rPr lang="es-MX" sz="1100" dirty="0" smtClean="0">
                <a:solidFill>
                  <a:schemeClr val="accent6">
                    <a:lumMod val="50000"/>
                  </a:schemeClr>
                </a:solidFill>
              </a:rPr>
              <a:t>asimismo, </a:t>
            </a:r>
            <a:r>
              <a:rPr lang="es-MX" sz="1100" dirty="0">
                <a:solidFill>
                  <a:schemeClr val="accent6">
                    <a:lumMod val="50000"/>
                  </a:schemeClr>
                </a:solidFill>
              </a:rPr>
              <a:t>en ambos sexos es necesario fortalecer los dos ejes. Algunas </a:t>
            </a:r>
            <a:r>
              <a:rPr lang="es-MX" sz="1100" dirty="0" smtClean="0">
                <a:solidFill>
                  <a:schemeClr val="accent6">
                    <a:lumMod val="50000"/>
                  </a:schemeClr>
                </a:solidFill>
              </a:rPr>
              <a:t>recomendaciones para ello son: </a:t>
            </a:r>
          </a:p>
          <a:p>
            <a:pPr algn="just"/>
            <a:r>
              <a:rPr lang="es-MX" sz="1100" dirty="0" smtClean="0">
                <a:solidFill>
                  <a:schemeClr val="accent6">
                    <a:lumMod val="50000"/>
                  </a:schemeClr>
                </a:solidFill>
              </a:rPr>
              <a:t> </a:t>
            </a:r>
          </a:p>
          <a:p>
            <a:pPr marL="171450" indent="-171450" algn="just">
              <a:buFont typeface="Wingdings" panose="05000000000000000000" pitchFamily="2" charset="2"/>
              <a:buChar char="q"/>
            </a:pPr>
            <a:r>
              <a:rPr lang="es-MX" sz="1100" dirty="0">
                <a:solidFill>
                  <a:schemeClr val="accent6">
                    <a:lumMod val="50000"/>
                  </a:schemeClr>
                </a:solidFill>
              </a:rPr>
              <a:t>Si algún alumno no trabaja en equipo adecuadamente o no se integra con facilidad a las actividades compartidas, ayúdelo a comprender la importancia de la cooperación, de asumir una actitud de solidaridad para sentirse bien consigo mismo y con los demás. Si es por introversión, apóyelo para integrarse en estas actividades y bríndele retroalimentación positiva a fin de ir incrementando su seguridad.</a:t>
            </a:r>
          </a:p>
          <a:p>
            <a:pPr marL="171450" indent="-171450" algn="just">
              <a:buFont typeface="Wingdings" panose="05000000000000000000" pitchFamily="2" charset="2"/>
              <a:buChar char="q"/>
            </a:pPr>
            <a:r>
              <a:rPr lang="es-MX" sz="1100" dirty="0">
                <a:solidFill>
                  <a:schemeClr val="accent6">
                    <a:lumMod val="50000"/>
                  </a:schemeClr>
                </a:solidFill>
              </a:rPr>
              <a:t>Si algún alumno no coopera con las reglas y los acuerdos dentro y fuera del salón de clases, es importante indagar en privado si existe algún conflicto a nivel personal o familiar que esté disparando estas conductas de rebeldía; además de proponer conductas específicas para mejorar y darle seguimiento.</a:t>
            </a:r>
          </a:p>
        </p:txBody>
      </p:sp>
      <p:pic>
        <p:nvPicPr>
          <p:cNvPr id="4" name="Imagen 3"/>
          <p:cNvPicPr>
            <a:picLocks noChangeAspect="1"/>
          </p:cNvPicPr>
          <p:nvPr/>
        </p:nvPicPr>
        <p:blipFill>
          <a:blip r:embed="rId3"/>
          <a:stretch>
            <a:fillRect/>
          </a:stretch>
        </p:blipFill>
        <p:spPr>
          <a:xfrm>
            <a:off x="715480" y="1579255"/>
            <a:ext cx="2175356" cy="1800000"/>
          </a:xfrm>
          <a:prstGeom prst="rect">
            <a:avLst/>
          </a:prstGeom>
        </p:spPr>
      </p:pic>
      <p:pic>
        <p:nvPicPr>
          <p:cNvPr id="6" name="Imagen 5"/>
          <p:cNvPicPr>
            <a:picLocks noChangeAspect="1"/>
          </p:cNvPicPr>
          <p:nvPr/>
        </p:nvPicPr>
        <p:blipFill>
          <a:blip r:embed="rId4"/>
          <a:stretch>
            <a:fillRect/>
          </a:stretch>
        </p:blipFill>
        <p:spPr>
          <a:xfrm>
            <a:off x="715480" y="3748124"/>
            <a:ext cx="2210273" cy="1800000"/>
          </a:xfrm>
          <a:prstGeom prst="rect">
            <a:avLst/>
          </a:prstGeom>
        </p:spPr>
      </p:pic>
    </p:spTree>
    <p:extLst>
      <p:ext uri="{BB962C8B-B14F-4D97-AF65-F5344CB8AC3E}">
        <p14:creationId xmlns:p14="http://schemas.microsoft.com/office/powerpoint/2010/main" val="2967816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397866" cy="307777"/>
          </a:xfrm>
          <a:prstGeom prst="rect">
            <a:avLst/>
          </a:prstGeom>
          <a:noFill/>
        </p:spPr>
        <p:txBody>
          <a:bodyPr wrap="none" rtlCol="0">
            <a:spAutoFit/>
          </a:bodyPr>
          <a:lstStyle/>
          <a:p>
            <a:r>
              <a:rPr lang="es-ES_tradnl" sz="1400" b="1" dirty="0" smtClean="0">
                <a:solidFill>
                  <a:srgbClr val="00664D"/>
                </a:solidFill>
              </a:rPr>
              <a:t>25</a:t>
            </a:r>
            <a:endParaRPr lang="es-ES_tradnl" sz="1400" b="1" dirty="0">
              <a:solidFill>
                <a:srgbClr val="00664D"/>
              </a:solidFill>
            </a:endParaRPr>
          </a:p>
        </p:txBody>
      </p:sp>
      <p:sp>
        <p:nvSpPr>
          <p:cNvPr id="5" name="CuadroTexto 4"/>
          <p:cNvSpPr txBox="1"/>
          <p:nvPr/>
        </p:nvSpPr>
        <p:spPr>
          <a:xfrm>
            <a:off x="570703" y="1225254"/>
            <a:ext cx="3369770" cy="369332"/>
          </a:xfrm>
          <a:prstGeom prst="rect">
            <a:avLst/>
          </a:prstGeom>
          <a:noFill/>
        </p:spPr>
        <p:txBody>
          <a:bodyPr wrap="square" rtlCol="0">
            <a:spAutoFit/>
          </a:bodyPr>
          <a:lstStyle/>
          <a:p>
            <a:r>
              <a:rPr lang="es-MX" b="1" dirty="0" smtClean="0">
                <a:solidFill>
                  <a:schemeClr val="accent2">
                    <a:lumMod val="75000"/>
                  </a:schemeClr>
                </a:solidFill>
              </a:rPr>
              <a:t>Resolución de conflictos:</a:t>
            </a:r>
            <a:endParaRPr lang="es-MX" b="1" dirty="0">
              <a:solidFill>
                <a:schemeClr val="accent2">
                  <a:lumMod val="75000"/>
                </a:schemeClr>
              </a:solidFill>
            </a:endParaRPr>
          </a:p>
        </p:txBody>
      </p:sp>
      <p:graphicFrame>
        <p:nvGraphicFramePr>
          <p:cNvPr id="16" name="Tabla 15"/>
          <p:cNvGraphicFramePr>
            <a:graphicFrameLocks noGrp="1"/>
          </p:cNvGraphicFramePr>
          <p:nvPr>
            <p:extLst>
              <p:ext uri="{D42A27DB-BD31-4B8C-83A1-F6EECF244321}">
                <p14:modId xmlns:p14="http://schemas.microsoft.com/office/powerpoint/2010/main" val="1309934533"/>
              </p:ext>
            </p:extLst>
          </p:nvPr>
        </p:nvGraphicFramePr>
        <p:xfrm>
          <a:off x="3919464" y="2161316"/>
          <a:ext cx="2259621" cy="1198880"/>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370840">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9 %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26 %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65 %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18 %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29 %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53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18" name="Freeform: Shape 29"/>
          <p:cNvSpPr/>
          <p:nvPr/>
        </p:nvSpPr>
        <p:spPr>
          <a:xfrm>
            <a:off x="3570017" y="2646905"/>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19" name="Freeform: Shape 28"/>
          <p:cNvSpPr/>
          <p:nvPr/>
        </p:nvSpPr>
        <p:spPr>
          <a:xfrm>
            <a:off x="3570017" y="3024841"/>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20" name="CuadroTexto 19"/>
          <p:cNvSpPr txBox="1"/>
          <p:nvPr/>
        </p:nvSpPr>
        <p:spPr>
          <a:xfrm>
            <a:off x="568334" y="3737604"/>
            <a:ext cx="3023235" cy="369332"/>
          </a:xfrm>
          <a:prstGeom prst="rect">
            <a:avLst/>
          </a:prstGeom>
          <a:noFill/>
        </p:spPr>
        <p:txBody>
          <a:bodyPr wrap="square" rtlCol="0">
            <a:spAutoFit/>
          </a:bodyPr>
          <a:lstStyle/>
          <a:p>
            <a:r>
              <a:rPr lang="es-MX" b="1" dirty="0" smtClean="0">
                <a:solidFill>
                  <a:schemeClr val="accent2">
                    <a:lumMod val="75000"/>
                  </a:schemeClr>
                </a:solidFill>
              </a:rPr>
              <a:t>Familias:</a:t>
            </a:r>
            <a:endParaRPr lang="es-MX" b="1" dirty="0">
              <a:solidFill>
                <a:schemeClr val="accent2">
                  <a:lumMod val="75000"/>
                </a:schemeClr>
              </a:solidFill>
            </a:endParaRPr>
          </a:p>
        </p:txBody>
      </p:sp>
      <p:graphicFrame>
        <p:nvGraphicFramePr>
          <p:cNvPr id="22" name="Tabla 21"/>
          <p:cNvGraphicFramePr>
            <a:graphicFrameLocks noGrp="1"/>
          </p:cNvGraphicFramePr>
          <p:nvPr>
            <p:extLst>
              <p:ext uri="{D42A27DB-BD31-4B8C-83A1-F6EECF244321}">
                <p14:modId xmlns:p14="http://schemas.microsoft.com/office/powerpoint/2010/main" val="2464988439"/>
              </p:ext>
            </p:extLst>
          </p:nvPr>
        </p:nvGraphicFramePr>
        <p:xfrm>
          <a:off x="3922505" y="4527976"/>
          <a:ext cx="2259621" cy="1198880"/>
        </p:xfrm>
        <a:graphic>
          <a:graphicData uri="http://schemas.openxmlformats.org/drawingml/2006/table">
            <a:tbl>
              <a:tblPr firstRow="1" bandRow="1">
                <a:tableStyleId>{E8B1032C-EA38-4F05-BA0D-38AFFFC7BED3}</a:tableStyleId>
              </a:tblPr>
              <a:tblGrid>
                <a:gridCol w="753207">
                  <a:extLst>
                    <a:ext uri="{9D8B030D-6E8A-4147-A177-3AD203B41FA5}">
                      <a16:colId xmlns:a16="http://schemas.microsoft.com/office/drawing/2014/main" val="1636723648"/>
                    </a:ext>
                  </a:extLst>
                </a:gridCol>
                <a:gridCol w="753207">
                  <a:extLst>
                    <a:ext uri="{9D8B030D-6E8A-4147-A177-3AD203B41FA5}">
                      <a16:colId xmlns:a16="http://schemas.microsoft.com/office/drawing/2014/main" val="2668266447"/>
                    </a:ext>
                  </a:extLst>
                </a:gridCol>
                <a:gridCol w="753207">
                  <a:extLst>
                    <a:ext uri="{9D8B030D-6E8A-4147-A177-3AD203B41FA5}">
                      <a16:colId xmlns:a16="http://schemas.microsoft.com/office/drawing/2014/main" val="3098777825"/>
                    </a:ext>
                  </a:extLst>
                </a:gridCol>
              </a:tblGrid>
              <a:tr h="370840">
                <a:tc>
                  <a:txBody>
                    <a:bodyPr/>
                    <a:lstStyle/>
                    <a:p>
                      <a:pPr algn="ctr"/>
                      <a:r>
                        <a:rPr lang="es-MX" sz="800" b="1" u="none" strike="noStrike" kern="1200" dirty="0" smtClean="0">
                          <a:solidFill>
                            <a:srgbClr val="FF0000"/>
                          </a:solidFill>
                          <a:effectLst/>
                          <a:latin typeface="+mn-lt"/>
                          <a:ea typeface="+mn-ea"/>
                          <a:cs typeface="+mn-cs"/>
                        </a:rPr>
                        <a:t>Requiere </a:t>
                      </a:r>
                      <a:r>
                        <a:rPr lang="es-MX" sz="800" b="1" u="none" strike="noStrike" kern="1200" dirty="0" err="1" smtClean="0">
                          <a:solidFill>
                            <a:srgbClr val="FF0000"/>
                          </a:solidFill>
                          <a:effectLst/>
                          <a:latin typeface="+mn-lt"/>
                          <a:ea typeface="+mn-ea"/>
                          <a:cs typeface="+mn-cs"/>
                        </a:rPr>
                        <a:t>Fortaleci</a:t>
                      </a:r>
                      <a:r>
                        <a:rPr lang="es-MX" sz="800" b="1" u="none" strike="noStrike" kern="1200" dirty="0" smtClean="0">
                          <a:solidFill>
                            <a:srgbClr val="FF0000"/>
                          </a:solidFill>
                          <a:effectLst/>
                          <a:latin typeface="+mn-lt"/>
                          <a:ea typeface="+mn-ea"/>
                          <a:cs typeface="+mn-cs"/>
                        </a:rPr>
                        <a:t>-miento </a:t>
                      </a:r>
                      <a:endParaRPr lang="es-MX" sz="800" b="1" u="none" strike="noStrike" kern="1200" dirty="0">
                        <a:solidFill>
                          <a:srgbClr val="FF0000"/>
                        </a:solidFill>
                        <a:effectLst/>
                        <a:latin typeface="+mn-lt"/>
                        <a:ea typeface="+mn-ea"/>
                        <a:cs typeface="+mn-cs"/>
                      </a:endParaRPr>
                    </a:p>
                  </a:txBody>
                  <a:tcPr anchor="ctr" anchorCtr="1"/>
                </a:tc>
                <a:tc>
                  <a:txBody>
                    <a:bodyPr/>
                    <a:lstStyle/>
                    <a:p>
                      <a:pPr algn="ctr"/>
                      <a:r>
                        <a:rPr lang="es-MX" sz="800" b="1" u="none" strike="noStrike" kern="1200" dirty="0" smtClean="0">
                          <a:solidFill>
                            <a:srgbClr val="FFCB25"/>
                          </a:solidFill>
                          <a:effectLst/>
                          <a:latin typeface="+mn-lt"/>
                          <a:ea typeface="+mn-ea"/>
                          <a:cs typeface="+mn-cs"/>
                        </a:rPr>
                        <a:t>Poco favorable</a:t>
                      </a:r>
                      <a:endParaRPr lang="es-MX" sz="800" b="1" u="none" strike="noStrike" kern="1200" dirty="0">
                        <a:solidFill>
                          <a:srgbClr val="FFCB25"/>
                        </a:solidFill>
                        <a:effectLst/>
                        <a:latin typeface="+mn-lt"/>
                        <a:ea typeface="+mn-ea"/>
                        <a:cs typeface="+mn-cs"/>
                      </a:endParaRPr>
                    </a:p>
                  </a:txBody>
                  <a:tcPr anchor="ctr" anchorCtr="1"/>
                </a:tc>
                <a:tc>
                  <a:txBody>
                    <a:bodyPr/>
                    <a:lstStyle/>
                    <a:p>
                      <a:pPr algn="ctr"/>
                      <a:r>
                        <a:rPr lang="es-MX" sz="800" b="1" u="none" strike="noStrike" kern="1200" dirty="0" smtClean="0">
                          <a:solidFill>
                            <a:srgbClr val="00B050"/>
                          </a:solidFill>
                          <a:effectLst/>
                          <a:latin typeface="+mn-lt"/>
                          <a:ea typeface="+mn-ea"/>
                          <a:cs typeface="+mn-cs"/>
                        </a:rPr>
                        <a:t>Favorable</a:t>
                      </a:r>
                      <a:endParaRPr lang="es-MX" sz="800" b="1" u="none" strike="noStrike" kern="1200" dirty="0">
                        <a:solidFill>
                          <a:srgbClr val="00B050"/>
                        </a:solidFill>
                        <a:effectLst/>
                        <a:latin typeface="+mn-lt"/>
                        <a:ea typeface="+mn-ea"/>
                        <a:cs typeface="+mn-cs"/>
                      </a:endParaRPr>
                    </a:p>
                  </a:txBody>
                  <a:tcPr anchor="ctr" anchorCtr="1"/>
                </a:tc>
                <a:extLst>
                  <a:ext uri="{0D108BD9-81ED-4DB2-BD59-A6C34878D82A}">
                    <a16:rowId xmlns:a16="http://schemas.microsoft.com/office/drawing/2014/main" val="2281008308"/>
                  </a:ext>
                </a:extLst>
              </a:tr>
              <a:tr h="370840">
                <a:tc>
                  <a:txBody>
                    <a:bodyPr/>
                    <a:lstStyle/>
                    <a:p>
                      <a:pPr algn="ctr"/>
                      <a:r>
                        <a:rPr lang="es-MX" sz="1000" kern="1200" dirty="0" smtClean="0">
                          <a:solidFill>
                            <a:schemeClr val="accent6">
                              <a:lumMod val="50000"/>
                            </a:schemeClr>
                          </a:solidFill>
                          <a:latin typeface="+mn-lt"/>
                          <a:ea typeface="+mn-ea"/>
                          <a:cs typeface="+mn-cs"/>
                        </a:rPr>
                        <a:t>11 %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kern="1200" dirty="0" smtClean="0">
                          <a:solidFill>
                            <a:schemeClr val="accent6">
                              <a:lumMod val="50000"/>
                            </a:schemeClr>
                          </a:solidFill>
                          <a:latin typeface="+mn-lt"/>
                          <a:ea typeface="+mn-ea"/>
                          <a:cs typeface="+mn-cs"/>
                        </a:rPr>
                        <a:t>21 %</a:t>
                      </a:r>
                      <a:endParaRPr lang="es-MX" sz="1000"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68 %</a:t>
                      </a:r>
                      <a:endParaRPr lang="es-MX" sz="1000" b="1"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1554169731"/>
                  </a:ext>
                </a:extLst>
              </a:tr>
              <a:tr h="370840">
                <a:tc>
                  <a:txBody>
                    <a:bodyPr/>
                    <a:lstStyle/>
                    <a:p>
                      <a:pPr algn="ctr"/>
                      <a:r>
                        <a:rPr lang="es-MX" sz="1000" b="1" kern="1200" dirty="0" smtClean="0">
                          <a:solidFill>
                            <a:schemeClr val="accent6">
                              <a:lumMod val="50000"/>
                            </a:schemeClr>
                          </a:solidFill>
                          <a:latin typeface="+mn-lt"/>
                          <a:ea typeface="+mn-ea"/>
                          <a:cs typeface="+mn-cs"/>
                        </a:rPr>
                        <a:t>17 %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b="1" kern="1200" dirty="0" smtClean="0">
                          <a:solidFill>
                            <a:schemeClr val="accent6">
                              <a:lumMod val="50000"/>
                            </a:schemeClr>
                          </a:solidFill>
                          <a:latin typeface="+mn-lt"/>
                          <a:ea typeface="+mn-ea"/>
                          <a:cs typeface="+mn-cs"/>
                        </a:rPr>
                        <a:t>23 %</a:t>
                      </a:r>
                      <a:endParaRPr lang="es-MX" sz="1000" b="1" kern="1200" dirty="0">
                        <a:solidFill>
                          <a:schemeClr val="accent6">
                            <a:lumMod val="50000"/>
                          </a:schemeClr>
                        </a:solidFill>
                        <a:latin typeface="+mn-lt"/>
                        <a:ea typeface="+mn-ea"/>
                        <a:cs typeface="+mn-cs"/>
                      </a:endParaRPr>
                    </a:p>
                  </a:txBody>
                  <a:tcPr anchor="ctr" anchorCtr="1"/>
                </a:tc>
                <a:tc>
                  <a:txBody>
                    <a:bodyPr/>
                    <a:lstStyle/>
                    <a:p>
                      <a:pPr algn="ctr"/>
                      <a:r>
                        <a:rPr lang="es-MX" sz="1000" kern="1200" baseline="0" dirty="0" smtClean="0">
                          <a:solidFill>
                            <a:schemeClr val="accent6">
                              <a:lumMod val="50000"/>
                            </a:schemeClr>
                          </a:solidFill>
                          <a:latin typeface="+mn-lt"/>
                          <a:ea typeface="+mn-ea"/>
                          <a:cs typeface="+mn-cs"/>
                        </a:rPr>
                        <a:t>60 </a:t>
                      </a:r>
                      <a:r>
                        <a:rPr lang="es-MX" sz="1000" kern="1200" dirty="0" smtClean="0">
                          <a:solidFill>
                            <a:schemeClr val="accent6">
                              <a:lumMod val="50000"/>
                            </a:schemeClr>
                          </a:solidFill>
                          <a:latin typeface="+mn-lt"/>
                          <a:ea typeface="+mn-ea"/>
                          <a:cs typeface="+mn-cs"/>
                        </a:rPr>
                        <a:t>%</a:t>
                      </a:r>
                      <a:endParaRPr lang="es-MX" sz="1000" kern="1200" dirty="0">
                        <a:solidFill>
                          <a:schemeClr val="accent6">
                            <a:lumMod val="50000"/>
                          </a:schemeClr>
                        </a:solidFill>
                        <a:latin typeface="+mn-lt"/>
                        <a:ea typeface="+mn-ea"/>
                        <a:cs typeface="+mn-cs"/>
                      </a:endParaRPr>
                    </a:p>
                  </a:txBody>
                  <a:tcPr anchor="ctr" anchorCtr="1"/>
                </a:tc>
                <a:extLst>
                  <a:ext uri="{0D108BD9-81ED-4DB2-BD59-A6C34878D82A}">
                    <a16:rowId xmlns:a16="http://schemas.microsoft.com/office/drawing/2014/main" val="2262809276"/>
                  </a:ext>
                </a:extLst>
              </a:tr>
            </a:tbl>
          </a:graphicData>
        </a:graphic>
      </p:graphicFrame>
      <p:sp>
        <p:nvSpPr>
          <p:cNvPr id="23" name="Freeform: Shape 29"/>
          <p:cNvSpPr/>
          <p:nvPr/>
        </p:nvSpPr>
        <p:spPr>
          <a:xfrm>
            <a:off x="3574886" y="5003913"/>
            <a:ext cx="243303" cy="337341"/>
          </a:xfrm>
          <a:custGeom>
            <a:avLst/>
            <a:gdLst>
              <a:gd name="connsiteX0" fmla="*/ 980984 w 2651760"/>
              <a:gd name="connsiteY0" fmla="*/ 1348747 h 4392075"/>
              <a:gd name="connsiteX1" fmla="*/ 664829 w 2651760"/>
              <a:gd name="connsiteY1" fmla="*/ 1575398 h 4392075"/>
              <a:gd name="connsiteX2" fmla="*/ 204966 w 2651760"/>
              <a:gd name="connsiteY2" fmla="*/ 2388793 h 4392075"/>
              <a:gd name="connsiteX3" fmla="*/ 176227 w 2651760"/>
              <a:gd name="connsiteY3" fmla="*/ 2501062 h 4392075"/>
              <a:gd name="connsiteX4" fmla="*/ 226526 w 2651760"/>
              <a:gd name="connsiteY4" fmla="*/ 2645108 h 4392075"/>
              <a:gd name="connsiteX5" fmla="*/ 348674 w 2651760"/>
              <a:gd name="connsiteY5" fmla="*/ 2704411 h 4392075"/>
              <a:gd name="connsiteX6" fmla="*/ 492382 w 2651760"/>
              <a:gd name="connsiteY6" fmla="*/ 2613332 h 4392075"/>
              <a:gd name="connsiteX7" fmla="*/ 900149 w 2651760"/>
              <a:gd name="connsiteY7" fmla="*/ 1891016 h 4392075"/>
              <a:gd name="connsiteX8" fmla="*/ 980984 w 2651760"/>
              <a:gd name="connsiteY8" fmla="*/ 1891016 h 4392075"/>
              <a:gd name="connsiteX9" fmla="*/ 980984 w 2651760"/>
              <a:gd name="connsiteY9" fmla="*/ 2170616 h 4392075"/>
              <a:gd name="connsiteX10" fmla="*/ 537286 w 2651760"/>
              <a:gd name="connsiteY10" fmla="*/ 3041211 h 4392075"/>
              <a:gd name="connsiteX11" fmla="*/ 521121 w 2651760"/>
              <a:gd name="connsiteY11" fmla="*/ 3111117 h 4392075"/>
              <a:gd name="connsiteX12" fmla="*/ 555254 w 2651760"/>
              <a:gd name="connsiteY12" fmla="*/ 3206437 h 4392075"/>
              <a:gd name="connsiteX13" fmla="*/ 636090 w 2651760"/>
              <a:gd name="connsiteY13" fmla="*/ 3246679 h 4392075"/>
              <a:gd name="connsiteX14" fmla="*/ 980984 w 2651760"/>
              <a:gd name="connsiteY14" fmla="*/ 3246679 h 4392075"/>
              <a:gd name="connsiteX15" fmla="*/ 980984 w 2651760"/>
              <a:gd name="connsiteY15" fmla="*/ 3822845 h 4392075"/>
              <a:gd name="connsiteX16" fmla="*/ 1040260 w 2651760"/>
              <a:gd name="connsiteY16" fmla="*/ 3990184 h 4392075"/>
              <a:gd name="connsiteX17" fmla="*/ 1182175 w 2651760"/>
              <a:gd name="connsiteY17" fmla="*/ 4060082 h 4392075"/>
              <a:gd name="connsiteX18" fmla="*/ 1469585 w 2651760"/>
              <a:gd name="connsiteY18" fmla="*/ 4060082 h 4392075"/>
              <a:gd name="connsiteX19" fmla="*/ 1611494 w 2651760"/>
              <a:gd name="connsiteY19" fmla="*/ 3990184 h 4392075"/>
              <a:gd name="connsiteX20" fmla="*/ 1670777 w 2651760"/>
              <a:gd name="connsiteY20" fmla="*/ 3822845 h 4392075"/>
              <a:gd name="connsiteX21" fmla="*/ 1670777 w 2651760"/>
              <a:gd name="connsiteY21" fmla="*/ 3246679 h 4392075"/>
              <a:gd name="connsiteX22" fmla="*/ 2015671 w 2651760"/>
              <a:gd name="connsiteY22" fmla="*/ 3246679 h 4392075"/>
              <a:gd name="connsiteX23" fmla="*/ 2096506 w 2651760"/>
              <a:gd name="connsiteY23" fmla="*/ 3206437 h 4392075"/>
              <a:gd name="connsiteX24" fmla="*/ 2130633 w 2651760"/>
              <a:gd name="connsiteY24" fmla="*/ 3111117 h 4392075"/>
              <a:gd name="connsiteX25" fmla="*/ 2114469 w 2651760"/>
              <a:gd name="connsiteY25" fmla="*/ 3041211 h 4392075"/>
              <a:gd name="connsiteX26" fmla="*/ 1670777 w 2651760"/>
              <a:gd name="connsiteY26" fmla="*/ 2170616 h 4392075"/>
              <a:gd name="connsiteX27" fmla="*/ 1670777 w 2651760"/>
              <a:gd name="connsiteY27" fmla="*/ 1891016 h 4392075"/>
              <a:gd name="connsiteX28" fmla="*/ 1751612 w 2651760"/>
              <a:gd name="connsiteY28" fmla="*/ 1891016 h 4392075"/>
              <a:gd name="connsiteX29" fmla="*/ 2159378 w 2651760"/>
              <a:gd name="connsiteY29" fmla="*/ 2613332 h 4392075"/>
              <a:gd name="connsiteX30" fmla="*/ 2303087 w 2651760"/>
              <a:gd name="connsiteY30" fmla="*/ 2704411 h 4392075"/>
              <a:gd name="connsiteX31" fmla="*/ 2425235 w 2651760"/>
              <a:gd name="connsiteY31" fmla="*/ 2645108 h 4392075"/>
              <a:gd name="connsiteX32" fmla="*/ 2475533 w 2651760"/>
              <a:gd name="connsiteY32" fmla="*/ 2501062 h 4392075"/>
              <a:gd name="connsiteX33" fmla="*/ 2446794 w 2651760"/>
              <a:gd name="connsiteY33" fmla="*/ 2388793 h 4392075"/>
              <a:gd name="connsiteX34" fmla="*/ 1986932 w 2651760"/>
              <a:gd name="connsiteY34" fmla="*/ 1575398 h 4392075"/>
              <a:gd name="connsiteX35" fmla="*/ 1670777 w 2651760"/>
              <a:gd name="connsiteY35" fmla="*/ 1348747 h 4392075"/>
              <a:gd name="connsiteX36" fmla="*/ 1325880 w 2651760"/>
              <a:gd name="connsiteY36" fmla="*/ 309376 h 4392075"/>
              <a:gd name="connsiteX37" fmla="*/ 845820 w 2651760"/>
              <a:gd name="connsiteY37" fmla="*/ 789436 h 4392075"/>
              <a:gd name="connsiteX38" fmla="*/ 1325880 w 2651760"/>
              <a:gd name="connsiteY38" fmla="*/ 1269496 h 4392075"/>
              <a:gd name="connsiteX39" fmla="*/ 1805940 w 2651760"/>
              <a:gd name="connsiteY39" fmla="*/ 789436 h 4392075"/>
              <a:gd name="connsiteX40" fmla="*/ 1325880 w 2651760"/>
              <a:gd name="connsiteY40" fmla="*/ 309376 h 4392075"/>
              <a:gd name="connsiteX41" fmla="*/ 0 w 2651760"/>
              <a:gd name="connsiteY41" fmla="*/ 0 h 4392075"/>
              <a:gd name="connsiteX42" fmla="*/ 2651760 w 2651760"/>
              <a:gd name="connsiteY42" fmla="*/ 0 h 4392075"/>
              <a:gd name="connsiteX43" fmla="*/ 2651760 w 2651760"/>
              <a:gd name="connsiteY43" fmla="*/ 4392075 h 4392075"/>
              <a:gd name="connsiteX44" fmla="*/ 0 w 2651760"/>
              <a:gd name="connsiteY44"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51760" h="4392075">
                <a:moveTo>
                  <a:pt x="980984" y="1348747"/>
                </a:moveTo>
                <a:cubicBezTo>
                  <a:pt x="857635" y="1348747"/>
                  <a:pt x="752251" y="1424293"/>
                  <a:pt x="664829" y="1575398"/>
                </a:cubicBezTo>
                <a:lnTo>
                  <a:pt x="204966" y="2388793"/>
                </a:lnTo>
                <a:cubicBezTo>
                  <a:pt x="185804" y="2422689"/>
                  <a:pt x="176227" y="2460114"/>
                  <a:pt x="176227" y="2501062"/>
                </a:cubicBezTo>
                <a:cubicBezTo>
                  <a:pt x="176227" y="2557554"/>
                  <a:pt x="192998" y="2605565"/>
                  <a:pt x="226526" y="2645108"/>
                </a:cubicBezTo>
                <a:cubicBezTo>
                  <a:pt x="260059" y="2684643"/>
                  <a:pt x="300773" y="2704411"/>
                  <a:pt x="348674" y="2704411"/>
                </a:cubicBezTo>
                <a:cubicBezTo>
                  <a:pt x="409748" y="2704411"/>
                  <a:pt x="457655" y="2674048"/>
                  <a:pt x="492382" y="2613332"/>
                </a:cubicBezTo>
                <a:lnTo>
                  <a:pt x="900149" y="1891016"/>
                </a:lnTo>
                <a:lnTo>
                  <a:pt x="980984" y="1891016"/>
                </a:lnTo>
                <a:lnTo>
                  <a:pt x="980984" y="2170616"/>
                </a:lnTo>
                <a:lnTo>
                  <a:pt x="537286" y="3041211"/>
                </a:lnTo>
                <a:cubicBezTo>
                  <a:pt x="526509" y="3062392"/>
                  <a:pt x="521121" y="3085694"/>
                  <a:pt x="521121" y="3111117"/>
                </a:cubicBezTo>
                <a:cubicBezTo>
                  <a:pt x="521121" y="3147833"/>
                  <a:pt x="532503" y="3179600"/>
                  <a:pt x="555254" y="3206437"/>
                </a:cubicBezTo>
                <a:cubicBezTo>
                  <a:pt x="578013" y="3233265"/>
                  <a:pt x="604953" y="3246679"/>
                  <a:pt x="636090" y="3246679"/>
                </a:cubicBezTo>
                <a:lnTo>
                  <a:pt x="980984" y="3246679"/>
                </a:lnTo>
                <a:lnTo>
                  <a:pt x="980984" y="3822845"/>
                </a:lnTo>
                <a:cubicBezTo>
                  <a:pt x="980984" y="3887803"/>
                  <a:pt x="1000744" y="3943580"/>
                  <a:pt x="1040260" y="3990184"/>
                </a:cubicBezTo>
                <a:cubicBezTo>
                  <a:pt x="1079781" y="4036781"/>
                  <a:pt x="1127088" y="4060082"/>
                  <a:pt x="1182175" y="4060082"/>
                </a:cubicBezTo>
                <a:lnTo>
                  <a:pt x="1469585" y="4060082"/>
                </a:lnTo>
                <a:cubicBezTo>
                  <a:pt x="1524678" y="4060082"/>
                  <a:pt x="1571980" y="4036781"/>
                  <a:pt x="1611494" y="3990184"/>
                </a:cubicBezTo>
                <a:cubicBezTo>
                  <a:pt x="1651016" y="3943580"/>
                  <a:pt x="1670777" y="3887803"/>
                  <a:pt x="1670777" y="3822845"/>
                </a:cubicBezTo>
                <a:lnTo>
                  <a:pt x="1670777" y="3246679"/>
                </a:lnTo>
                <a:lnTo>
                  <a:pt x="2015671" y="3246679"/>
                </a:lnTo>
                <a:cubicBezTo>
                  <a:pt x="2046807" y="3246679"/>
                  <a:pt x="2073755" y="3233265"/>
                  <a:pt x="2096506" y="3206437"/>
                </a:cubicBezTo>
                <a:cubicBezTo>
                  <a:pt x="2119263" y="3179600"/>
                  <a:pt x="2130633" y="3147833"/>
                  <a:pt x="2130633" y="3111117"/>
                </a:cubicBezTo>
                <a:cubicBezTo>
                  <a:pt x="2130633" y="3085694"/>
                  <a:pt x="2125251" y="3062392"/>
                  <a:pt x="2114469" y="3041211"/>
                </a:cubicBezTo>
                <a:lnTo>
                  <a:pt x="1670777" y="2170616"/>
                </a:lnTo>
                <a:lnTo>
                  <a:pt x="1670777" y="1891016"/>
                </a:lnTo>
                <a:lnTo>
                  <a:pt x="1751612" y="1891016"/>
                </a:lnTo>
                <a:lnTo>
                  <a:pt x="2159378" y="2613332"/>
                </a:lnTo>
                <a:cubicBezTo>
                  <a:pt x="2194112" y="2674048"/>
                  <a:pt x="2242012" y="2704411"/>
                  <a:pt x="2303087" y="2704411"/>
                </a:cubicBezTo>
                <a:cubicBezTo>
                  <a:pt x="2350993" y="2704411"/>
                  <a:pt x="2391707" y="2684643"/>
                  <a:pt x="2425235" y="2645108"/>
                </a:cubicBezTo>
                <a:cubicBezTo>
                  <a:pt x="2458769" y="2605565"/>
                  <a:pt x="2475533" y="2557554"/>
                  <a:pt x="2475533" y="2501062"/>
                </a:cubicBezTo>
                <a:cubicBezTo>
                  <a:pt x="2475533" y="2460114"/>
                  <a:pt x="2465956" y="2422689"/>
                  <a:pt x="2446794" y="2388793"/>
                </a:cubicBezTo>
                <a:lnTo>
                  <a:pt x="1986932" y="1575398"/>
                </a:lnTo>
                <a:cubicBezTo>
                  <a:pt x="1899509" y="1424293"/>
                  <a:pt x="1794131" y="1348747"/>
                  <a:pt x="1670777"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24" name="Freeform: Shape 28"/>
          <p:cNvSpPr/>
          <p:nvPr/>
        </p:nvSpPr>
        <p:spPr>
          <a:xfrm>
            <a:off x="3574886" y="5392482"/>
            <a:ext cx="243304" cy="351628"/>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defRPr/>
            </a:pPr>
            <a:endParaRPr lang="en-US" sz="1013">
              <a:solidFill>
                <a:prstClr val="white"/>
              </a:solidFill>
              <a:latin typeface="Calibri" panose="020F0502020204030204"/>
            </a:endParaRPr>
          </a:p>
        </p:txBody>
      </p:sp>
      <p:sp>
        <p:nvSpPr>
          <p:cNvPr id="15" name="Rectángulo 14"/>
          <p:cNvSpPr/>
          <p:nvPr/>
        </p:nvSpPr>
        <p:spPr>
          <a:xfrm>
            <a:off x="228599" y="389972"/>
            <a:ext cx="5324475" cy="646331"/>
          </a:xfrm>
          <a:prstGeom prst="rect">
            <a:avLst/>
          </a:prstGeom>
        </p:spPr>
        <p:txBody>
          <a:bodyPr wrap="square">
            <a:spAutoFit/>
          </a:bodyPr>
          <a:lstStyle/>
          <a:p>
            <a:r>
              <a:rPr lang="es-MX" b="1" dirty="0" smtClean="0">
                <a:solidFill>
                  <a:schemeClr val="bg1"/>
                </a:solidFill>
              </a:rPr>
              <a:t>Comparativo de habilidades sociales y emocionales por género</a:t>
            </a:r>
            <a:endParaRPr lang="es-MX" b="1" dirty="0">
              <a:solidFill>
                <a:schemeClr val="bg1"/>
              </a:solidFill>
            </a:endParaRPr>
          </a:p>
        </p:txBody>
      </p:sp>
      <p:sp>
        <p:nvSpPr>
          <p:cNvPr id="17" name="CuadroTexto 16"/>
          <p:cNvSpPr txBox="1"/>
          <p:nvPr/>
        </p:nvSpPr>
        <p:spPr>
          <a:xfrm>
            <a:off x="549437" y="5991066"/>
            <a:ext cx="5640024" cy="2800767"/>
          </a:xfrm>
          <a:prstGeom prst="rect">
            <a:avLst/>
          </a:prstGeom>
          <a:noFill/>
        </p:spPr>
        <p:txBody>
          <a:bodyPr wrap="square" rtlCol="0">
            <a:spAutoFit/>
          </a:bodyPr>
          <a:lstStyle/>
          <a:p>
            <a:pPr algn="just"/>
            <a:r>
              <a:rPr lang="es-MX" sz="1100" dirty="0" smtClean="0">
                <a:solidFill>
                  <a:schemeClr val="accent6">
                    <a:lumMod val="50000"/>
                  </a:schemeClr>
                </a:solidFill>
              </a:rPr>
              <a:t>De acuerdo a los datos encontrados se puede indicar que tanto en la </a:t>
            </a:r>
            <a:r>
              <a:rPr lang="es-MX" sz="1100" b="1" dirty="0" smtClean="0">
                <a:solidFill>
                  <a:schemeClr val="accent6">
                    <a:lumMod val="50000"/>
                  </a:schemeClr>
                </a:solidFill>
              </a:rPr>
              <a:t>resolución de conflictos </a:t>
            </a:r>
            <a:r>
              <a:rPr lang="es-MX" sz="1100" dirty="0" smtClean="0">
                <a:solidFill>
                  <a:schemeClr val="accent6">
                    <a:lumMod val="50000"/>
                  </a:schemeClr>
                </a:solidFill>
              </a:rPr>
              <a:t>como en la valoración y colaboración de </a:t>
            </a:r>
            <a:r>
              <a:rPr lang="es-MX" sz="1100" b="1" dirty="0" smtClean="0">
                <a:solidFill>
                  <a:schemeClr val="accent6">
                    <a:lumMod val="50000"/>
                  </a:schemeClr>
                </a:solidFill>
              </a:rPr>
              <a:t>las familias </a:t>
            </a:r>
            <a:r>
              <a:rPr lang="es-MX" sz="1100" dirty="0" smtClean="0">
                <a:solidFill>
                  <a:schemeClr val="accent6">
                    <a:lumMod val="50000"/>
                  </a:schemeClr>
                </a:solidFill>
              </a:rPr>
              <a:t>del alumnado, las niñas presentan un desarrollo más favorable que los niños</a:t>
            </a:r>
            <a:r>
              <a:rPr lang="es-MX" sz="1100" dirty="0">
                <a:solidFill>
                  <a:schemeClr val="accent6">
                    <a:lumMod val="50000"/>
                  </a:schemeClr>
                </a:solidFill>
              </a:rPr>
              <a:t>; asimismo en ambos sexos es necesario fortalecer los dos ejes. Algunas </a:t>
            </a:r>
            <a:r>
              <a:rPr lang="es-MX" sz="1100" dirty="0" smtClean="0">
                <a:solidFill>
                  <a:schemeClr val="accent6">
                    <a:lumMod val="50000"/>
                  </a:schemeClr>
                </a:solidFill>
              </a:rPr>
              <a:t>recomendaciones para ello son: </a:t>
            </a:r>
          </a:p>
          <a:p>
            <a:pPr algn="just"/>
            <a:endParaRPr lang="es-MX" sz="1100" dirty="0" smtClean="0">
              <a:solidFill>
                <a:schemeClr val="accent6">
                  <a:lumMod val="50000"/>
                </a:schemeClr>
              </a:solidFill>
            </a:endParaRPr>
          </a:p>
          <a:p>
            <a:pPr marL="171450" indent="-171450" algn="just">
              <a:buFont typeface="Wingdings" panose="05000000000000000000" pitchFamily="2" charset="2"/>
              <a:buChar char="q"/>
            </a:pPr>
            <a:r>
              <a:rPr lang="es-MX" sz="1100" dirty="0">
                <a:solidFill>
                  <a:schemeClr val="accent6">
                    <a:lumMod val="50000"/>
                  </a:schemeClr>
                </a:solidFill>
              </a:rPr>
              <a:t>Cuando algunos alumnos no logran negociar con otros para solucionar un conflicto, invítelos a reflexionar sobre los siguientes puntos: no descalificar al otro con etiquetas, no utilizar intencionalmente mentiras o argumentos falsos, no aferrarse a tener la razón, hay que escuchar al otro, todas estas herramientas ayudarán a los niños a negociar y a ceder para el logro de acuerdos ante los conflictos.</a:t>
            </a:r>
          </a:p>
          <a:p>
            <a:pPr marL="171450" indent="-171450" algn="just">
              <a:buFont typeface="Wingdings" panose="05000000000000000000" pitchFamily="2" charset="2"/>
              <a:buChar char="q"/>
            </a:pPr>
            <a:r>
              <a:rPr lang="es-MX" sz="1100" dirty="0">
                <a:solidFill>
                  <a:schemeClr val="accent6">
                    <a:lumMod val="50000"/>
                  </a:schemeClr>
                </a:solidFill>
              </a:rPr>
              <a:t>Evite juzgar o etiquetar al alumno por su circunstancia familiar, muestre empatía y compresión. Además, motive al alumno para que tenga una buena comunicación con su familia al surgir algún conflicto en su entorno familiar.</a:t>
            </a:r>
          </a:p>
        </p:txBody>
      </p:sp>
      <p:pic>
        <p:nvPicPr>
          <p:cNvPr id="4" name="Imagen 3"/>
          <p:cNvPicPr>
            <a:picLocks noChangeAspect="1"/>
          </p:cNvPicPr>
          <p:nvPr/>
        </p:nvPicPr>
        <p:blipFill>
          <a:blip r:embed="rId3"/>
          <a:stretch>
            <a:fillRect/>
          </a:stretch>
        </p:blipFill>
        <p:spPr>
          <a:xfrm>
            <a:off x="935313" y="1686115"/>
            <a:ext cx="2216720" cy="1800000"/>
          </a:xfrm>
          <a:prstGeom prst="rect">
            <a:avLst/>
          </a:prstGeom>
        </p:spPr>
      </p:pic>
      <p:pic>
        <p:nvPicPr>
          <p:cNvPr id="6" name="Imagen 5"/>
          <p:cNvPicPr>
            <a:picLocks noChangeAspect="1"/>
          </p:cNvPicPr>
          <p:nvPr/>
        </p:nvPicPr>
        <p:blipFill>
          <a:blip r:embed="rId4"/>
          <a:stretch>
            <a:fillRect/>
          </a:stretch>
        </p:blipFill>
        <p:spPr>
          <a:xfrm>
            <a:off x="966930" y="4013054"/>
            <a:ext cx="2185103" cy="1800000"/>
          </a:xfrm>
          <a:prstGeom prst="rect">
            <a:avLst/>
          </a:prstGeom>
        </p:spPr>
      </p:pic>
    </p:spTree>
    <p:extLst>
      <p:ext uri="{BB962C8B-B14F-4D97-AF65-F5344CB8AC3E}">
        <p14:creationId xmlns:p14="http://schemas.microsoft.com/office/powerpoint/2010/main" val="3291624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383089" y="2511188"/>
            <a:ext cx="3757455" cy="2160000"/>
          </a:xfrm>
          <a:prstGeom prst="rect">
            <a:avLst/>
          </a:prstGeom>
        </p:spPr>
      </p:pic>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04278" cy="307777"/>
          </a:xfrm>
          <a:prstGeom prst="rect">
            <a:avLst/>
          </a:prstGeom>
          <a:noFill/>
        </p:spPr>
        <p:txBody>
          <a:bodyPr wrap="none" rtlCol="0">
            <a:spAutoFit/>
          </a:bodyPr>
          <a:lstStyle/>
          <a:p>
            <a:r>
              <a:rPr lang="es-ES_tradnl" sz="1400" b="1" dirty="0" smtClean="0">
                <a:solidFill>
                  <a:srgbClr val="00664D"/>
                </a:solidFill>
              </a:rPr>
              <a:t>26</a:t>
            </a:r>
            <a:endParaRPr lang="es-ES_tradnl" sz="1400" b="1" dirty="0">
              <a:solidFill>
                <a:srgbClr val="00664D"/>
              </a:solidFill>
            </a:endParaRPr>
          </a:p>
        </p:txBody>
      </p:sp>
      <p:sp>
        <p:nvSpPr>
          <p:cNvPr id="5" name="CuadroTexto 4"/>
          <p:cNvSpPr txBox="1"/>
          <p:nvPr/>
        </p:nvSpPr>
        <p:spPr>
          <a:xfrm>
            <a:off x="534939" y="4153212"/>
            <a:ext cx="3486151" cy="338554"/>
          </a:xfrm>
          <a:prstGeom prst="rect">
            <a:avLst/>
          </a:prstGeom>
          <a:noFill/>
        </p:spPr>
        <p:txBody>
          <a:bodyPr wrap="square" rtlCol="0">
            <a:spAutoFit/>
          </a:bodyPr>
          <a:lstStyle/>
          <a:p>
            <a:r>
              <a:rPr lang="es-MX" sz="1600" b="1" dirty="0" smtClean="0">
                <a:solidFill>
                  <a:schemeClr val="accent2">
                    <a:lumMod val="75000"/>
                  </a:schemeClr>
                </a:solidFill>
              </a:rPr>
              <a:t>Clima en la escuela:</a:t>
            </a:r>
            <a:endParaRPr lang="es-MX" sz="1600" b="1" dirty="0">
              <a:solidFill>
                <a:schemeClr val="accent2">
                  <a:lumMod val="75000"/>
                </a:schemeClr>
              </a:solidFill>
            </a:endParaRPr>
          </a:p>
        </p:txBody>
      </p:sp>
      <p:sp>
        <p:nvSpPr>
          <p:cNvPr id="17" name="Marcador de texto 4">
            <a:extLst>
              <a:ext uri="{FF2B5EF4-FFF2-40B4-BE49-F238E27FC236}">
                <a16:creationId xmlns:a16="http://schemas.microsoft.com/office/drawing/2014/main" id="{111FC934-3669-AA4F-AA79-D9B3A8253B21}"/>
              </a:ext>
            </a:extLst>
          </p:cNvPr>
          <p:cNvSpPr txBox="1">
            <a:spLocks/>
          </p:cNvSpPr>
          <p:nvPr/>
        </p:nvSpPr>
        <p:spPr>
          <a:xfrm>
            <a:off x="543044" y="1158343"/>
            <a:ext cx="5567920"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sz="1800" dirty="0" smtClean="0">
                <a:solidFill>
                  <a:srgbClr val="00664D"/>
                </a:solidFill>
              </a:rPr>
              <a:t>Percepción general</a:t>
            </a:r>
            <a:r>
              <a:rPr lang="es-ES_tradnl" sz="1200" dirty="0" smtClean="0">
                <a:solidFill>
                  <a:srgbClr val="00664D"/>
                </a:solidFill>
              </a:rPr>
              <a:t>:</a:t>
            </a:r>
            <a:endParaRPr lang="es-ES_tradnl" sz="1200" dirty="0">
              <a:solidFill>
                <a:srgbClr val="00664D"/>
              </a:solidFill>
            </a:endParaRPr>
          </a:p>
        </p:txBody>
      </p:sp>
      <p:sp>
        <p:nvSpPr>
          <p:cNvPr id="21" name="CuadroTexto 20"/>
          <p:cNvSpPr txBox="1"/>
          <p:nvPr/>
        </p:nvSpPr>
        <p:spPr>
          <a:xfrm>
            <a:off x="543045" y="1680737"/>
            <a:ext cx="5737744" cy="1015663"/>
          </a:xfrm>
          <a:prstGeom prst="rect">
            <a:avLst/>
          </a:prstGeom>
          <a:noFill/>
        </p:spPr>
        <p:txBody>
          <a:bodyPr wrap="square" rtlCol="0">
            <a:spAutoFit/>
          </a:bodyPr>
          <a:lstStyle/>
          <a:p>
            <a:pPr algn="just"/>
            <a:r>
              <a:rPr lang="es-MX" sz="1200" dirty="0">
                <a:solidFill>
                  <a:schemeClr val="accent6">
                    <a:lumMod val="50000"/>
                  </a:schemeClr>
                </a:solidFill>
              </a:rPr>
              <a:t>El</a:t>
            </a:r>
            <a:r>
              <a:rPr lang="es-MX" sz="1200" b="1" dirty="0" smtClean="0">
                <a:solidFill>
                  <a:srgbClr val="00B050"/>
                </a:solidFill>
              </a:rPr>
              <a:t> </a:t>
            </a:r>
            <a:r>
              <a:rPr lang="es-MX" sz="1600" b="1" dirty="0" smtClean="0">
                <a:solidFill>
                  <a:srgbClr val="00B050"/>
                </a:solidFill>
              </a:rPr>
              <a:t>72% </a:t>
            </a:r>
            <a:r>
              <a:rPr lang="es-MX" sz="1200" dirty="0" smtClean="0">
                <a:solidFill>
                  <a:schemeClr val="accent6">
                    <a:lumMod val="50000"/>
                  </a:schemeClr>
                </a:solidFill>
              </a:rPr>
              <a:t>de las escuelas encuestadas percibe como </a:t>
            </a:r>
            <a:r>
              <a:rPr lang="es-MX" sz="1600" b="1" dirty="0">
                <a:solidFill>
                  <a:srgbClr val="00B050"/>
                </a:solidFill>
              </a:rPr>
              <a:t>favorable</a:t>
            </a:r>
            <a:r>
              <a:rPr lang="es-MX" sz="1000" dirty="0" smtClean="0">
                <a:solidFill>
                  <a:schemeClr val="accent6">
                    <a:lumMod val="50000"/>
                  </a:schemeClr>
                </a:solidFill>
              </a:rPr>
              <a:t> </a:t>
            </a:r>
            <a:r>
              <a:rPr lang="es-MX" sz="1200" dirty="0" smtClean="0">
                <a:solidFill>
                  <a:schemeClr val="accent6">
                    <a:lumMod val="50000"/>
                  </a:schemeClr>
                </a:solidFill>
              </a:rPr>
              <a:t>el </a:t>
            </a:r>
            <a:r>
              <a:rPr lang="es-MX" sz="1200" b="1" dirty="0" smtClean="0">
                <a:solidFill>
                  <a:schemeClr val="accent6">
                    <a:lumMod val="50000"/>
                  </a:schemeClr>
                </a:solidFill>
              </a:rPr>
              <a:t>clima en la escuela</a:t>
            </a:r>
            <a:r>
              <a:rPr lang="es-MX" sz="1200" dirty="0" smtClean="0">
                <a:solidFill>
                  <a:schemeClr val="accent6">
                    <a:lumMod val="50000"/>
                  </a:schemeClr>
                </a:solidFill>
              </a:rPr>
              <a:t>, a partir de los resultados obtenidos en los </a:t>
            </a:r>
            <a:r>
              <a:rPr lang="es-MX" sz="1200" b="1" dirty="0" smtClean="0">
                <a:solidFill>
                  <a:schemeClr val="accent6">
                    <a:lumMod val="50000"/>
                  </a:schemeClr>
                </a:solidFill>
              </a:rPr>
              <a:t>7 ámbitos explorados</a:t>
            </a:r>
            <a:r>
              <a:rPr lang="es-MX" sz="1200" dirty="0" smtClean="0">
                <a:solidFill>
                  <a:schemeClr val="accent6">
                    <a:lumMod val="50000"/>
                  </a:schemeClr>
                </a:solidFill>
              </a:rPr>
              <a:t>, mientras que </a:t>
            </a:r>
            <a:r>
              <a:rPr lang="es-MX" sz="1600" b="1" dirty="0" smtClean="0">
                <a:solidFill>
                  <a:srgbClr val="FFCB25"/>
                </a:solidFill>
              </a:rPr>
              <a:t>28%</a:t>
            </a:r>
            <a:r>
              <a:rPr lang="es-MX" sz="1000" dirty="0" smtClean="0">
                <a:solidFill>
                  <a:schemeClr val="accent6">
                    <a:lumMod val="50000"/>
                  </a:schemeClr>
                </a:solidFill>
              </a:rPr>
              <a:t> </a:t>
            </a:r>
            <a:r>
              <a:rPr lang="es-MX" sz="1200" dirty="0" smtClean="0">
                <a:solidFill>
                  <a:schemeClr val="accent6">
                    <a:lumMod val="50000"/>
                  </a:schemeClr>
                </a:solidFill>
              </a:rPr>
              <a:t>la percibe </a:t>
            </a:r>
            <a:r>
              <a:rPr lang="es-MX" sz="1600" b="1" dirty="0">
                <a:solidFill>
                  <a:srgbClr val="FFCB25"/>
                </a:solidFill>
              </a:rPr>
              <a:t>poco favorable</a:t>
            </a:r>
            <a:r>
              <a:rPr lang="es-MX" sz="1000" dirty="0" smtClean="0">
                <a:solidFill>
                  <a:schemeClr val="accent6">
                    <a:lumMod val="50000"/>
                  </a:schemeClr>
                </a:solidFill>
              </a:rPr>
              <a:t>.</a:t>
            </a:r>
            <a:endParaRPr lang="es-MX" sz="1000" dirty="0">
              <a:solidFill>
                <a:schemeClr val="accent6">
                  <a:lumMod val="50000"/>
                </a:schemeClr>
              </a:solidFill>
            </a:endParaRPr>
          </a:p>
        </p:txBody>
      </p:sp>
      <p:grpSp>
        <p:nvGrpSpPr>
          <p:cNvPr id="8" name="Grupo 7"/>
          <p:cNvGrpSpPr/>
          <p:nvPr/>
        </p:nvGrpSpPr>
        <p:grpSpPr>
          <a:xfrm>
            <a:off x="4959604" y="2819898"/>
            <a:ext cx="832517" cy="455390"/>
            <a:chOff x="5323756" y="2606673"/>
            <a:chExt cx="832517" cy="455390"/>
          </a:xfrm>
        </p:grpSpPr>
        <p:grpSp>
          <p:nvGrpSpPr>
            <p:cNvPr id="26" name="Group 9"/>
            <p:cNvGrpSpPr/>
            <p:nvPr/>
          </p:nvGrpSpPr>
          <p:grpSpPr>
            <a:xfrm rot="5400000">
              <a:off x="5498936" y="2431493"/>
              <a:ext cx="455390" cy="805750"/>
              <a:chOff x="1117595" y="1674695"/>
              <a:chExt cx="739399" cy="573675"/>
            </a:xfrm>
            <a:solidFill>
              <a:srgbClr val="00B050"/>
            </a:solidFill>
          </p:grpSpPr>
          <p:sp>
            <p:nvSpPr>
              <p:cNvPr id="32" name="Rectangle: Rounded Corners 7"/>
              <p:cNvSpPr/>
              <p:nvPr/>
            </p:nvSpPr>
            <p:spPr>
              <a:xfrm>
                <a:off x="1117595" y="1674695"/>
                <a:ext cx="739399" cy="4320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 name="Isosceles Triangle 8"/>
              <p:cNvSpPr/>
              <p:nvPr/>
            </p:nvSpPr>
            <p:spPr>
              <a:xfrm rot="10800000">
                <a:off x="1325945" y="2097216"/>
                <a:ext cx="353506" cy="1511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CuadroTexto 26"/>
            <p:cNvSpPr txBox="1"/>
            <p:nvPr/>
          </p:nvSpPr>
          <p:spPr>
            <a:xfrm>
              <a:off x="5490186" y="2651043"/>
              <a:ext cx="666087" cy="338554"/>
            </a:xfrm>
            <a:prstGeom prst="rect">
              <a:avLst/>
            </a:prstGeom>
            <a:noFill/>
          </p:spPr>
          <p:txBody>
            <a:bodyPr wrap="square" rtlCol="0">
              <a:spAutoFit/>
            </a:bodyPr>
            <a:lstStyle/>
            <a:p>
              <a:pPr algn="ctr"/>
              <a:r>
                <a:rPr lang="es-MX" sz="1600" b="1" dirty="0" smtClean="0">
                  <a:solidFill>
                    <a:schemeClr val="bg1"/>
                  </a:solidFill>
                </a:rPr>
                <a:t>72%</a:t>
              </a:r>
              <a:endParaRPr lang="es-MX" sz="1600" b="1" dirty="0">
                <a:solidFill>
                  <a:schemeClr val="bg1"/>
                </a:solidFill>
              </a:endParaRPr>
            </a:p>
          </p:txBody>
        </p:sp>
      </p:grpSp>
      <p:grpSp>
        <p:nvGrpSpPr>
          <p:cNvPr id="9" name="Grupo 8"/>
          <p:cNvGrpSpPr/>
          <p:nvPr/>
        </p:nvGrpSpPr>
        <p:grpSpPr>
          <a:xfrm>
            <a:off x="3290363" y="3431218"/>
            <a:ext cx="851064" cy="455390"/>
            <a:chOff x="5305210" y="3262851"/>
            <a:chExt cx="851064" cy="455390"/>
          </a:xfrm>
        </p:grpSpPr>
        <p:grpSp>
          <p:nvGrpSpPr>
            <p:cNvPr id="28" name="Group 9"/>
            <p:cNvGrpSpPr/>
            <p:nvPr/>
          </p:nvGrpSpPr>
          <p:grpSpPr>
            <a:xfrm rot="5400000">
              <a:off x="5480392" y="3087669"/>
              <a:ext cx="455390" cy="805753"/>
              <a:chOff x="1117595" y="1628799"/>
              <a:chExt cx="739399" cy="573677"/>
            </a:xfrm>
            <a:solidFill>
              <a:srgbClr val="FFCB25"/>
            </a:solidFill>
          </p:grpSpPr>
          <p:sp>
            <p:nvSpPr>
              <p:cNvPr id="30" name="Rectangle: Rounded Corners 7"/>
              <p:cNvSpPr/>
              <p:nvPr/>
            </p:nvSpPr>
            <p:spPr>
              <a:xfrm>
                <a:off x="1117595" y="1628799"/>
                <a:ext cx="739399" cy="4320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Isosceles Triangle 8"/>
              <p:cNvSpPr/>
              <p:nvPr/>
            </p:nvSpPr>
            <p:spPr>
              <a:xfrm rot="10800000">
                <a:off x="1325951" y="2051322"/>
                <a:ext cx="353506" cy="1511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CuadroTexto 28"/>
            <p:cNvSpPr txBox="1"/>
            <p:nvPr/>
          </p:nvSpPr>
          <p:spPr>
            <a:xfrm>
              <a:off x="5490187" y="3321269"/>
              <a:ext cx="666087" cy="338554"/>
            </a:xfrm>
            <a:prstGeom prst="rect">
              <a:avLst/>
            </a:prstGeom>
            <a:noFill/>
          </p:spPr>
          <p:txBody>
            <a:bodyPr wrap="square" rtlCol="0">
              <a:spAutoFit/>
            </a:bodyPr>
            <a:lstStyle/>
            <a:p>
              <a:pPr algn="ctr"/>
              <a:r>
                <a:rPr lang="es-MX" sz="1600" b="1" dirty="0" smtClean="0">
                  <a:solidFill>
                    <a:schemeClr val="bg1"/>
                  </a:solidFill>
                </a:rPr>
                <a:t>28%</a:t>
              </a:r>
              <a:endParaRPr lang="es-MX" sz="1600" b="1" dirty="0">
                <a:solidFill>
                  <a:schemeClr val="bg1"/>
                </a:solidFill>
              </a:endParaRPr>
            </a:p>
          </p:txBody>
        </p:sp>
      </p:grpSp>
      <p:sp>
        <p:nvSpPr>
          <p:cNvPr id="22" name="Rectángulo 21"/>
          <p:cNvSpPr/>
          <p:nvPr/>
        </p:nvSpPr>
        <p:spPr>
          <a:xfrm>
            <a:off x="165712" y="484138"/>
            <a:ext cx="5324475" cy="369332"/>
          </a:xfrm>
          <a:prstGeom prst="rect">
            <a:avLst/>
          </a:prstGeom>
        </p:spPr>
        <p:txBody>
          <a:bodyPr wrap="square">
            <a:spAutoFit/>
          </a:bodyPr>
          <a:lstStyle/>
          <a:p>
            <a:r>
              <a:rPr lang="es-MX" b="1" dirty="0" smtClean="0">
                <a:solidFill>
                  <a:schemeClr val="bg1"/>
                </a:solidFill>
              </a:rPr>
              <a:t>Conclusiones</a:t>
            </a:r>
            <a:endParaRPr lang="es-MX" b="1" dirty="0">
              <a:solidFill>
                <a:schemeClr val="bg1"/>
              </a:solidFill>
            </a:endParaRPr>
          </a:p>
        </p:txBody>
      </p:sp>
      <p:sp>
        <p:nvSpPr>
          <p:cNvPr id="6" name="Rectángulo 5"/>
          <p:cNvSpPr/>
          <p:nvPr/>
        </p:nvSpPr>
        <p:spPr>
          <a:xfrm>
            <a:off x="534939" y="4593031"/>
            <a:ext cx="5737745" cy="3939540"/>
          </a:xfrm>
          <a:prstGeom prst="rect">
            <a:avLst/>
          </a:prstGeom>
        </p:spPr>
        <p:txBody>
          <a:bodyPr wrap="square">
            <a:spAutoFit/>
          </a:bodyPr>
          <a:lstStyle/>
          <a:p>
            <a:pPr marL="171450" indent="-171450" algn="just">
              <a:buFont typeface="Wingdings" panose="05000000000000000000" pitchFamily="2" charset="2"/>
              <a:buChar char="q"/>
            </a:pPr>
            <a:r>
              <a:rPr lang="es-MX" sz="1200" dirty="0">
                <a:solidFill>
                  <a:schemeClr val="accent6">
                    <a:lumMod val="50000"/>
                  </a:schemeClr>
                </a:solidFill>
              </a:rPr>
              <a:t>El </a:t>
            </a:r>
            <a:r>
              <a:rPr lang="es-MX" sz="1200" b="1" dirty="0" smtClean="0">
                <a:solidFill>
                  <a:schemeClr val="accent6">
                    <a:lumMod val="50000"/>
                  </a:schemeClr>
                </a:solidFill>
              </a:rPr>
              <a:t>72% </a:t>
            </a:r>
            <a:r>
              <a:rPr lang="es-MX" sz="1200" dirty="0" smtClean="0">
                <a:solidFill>
                  <a:schemeClr val="accent6">
                    <a:lumMod val="50000"/>
                  </a:schemeClr>
                </a:solidFill>
              </a:rPr>
              <a:t> reportado como </a:t>
            </a:r>
            <a:r>
              <a:rPr lang="es-MX" sz="1200" dirty="0">
                <a:solidFill>
                  <a:schemeClr val="accent6">
                    <a:lumMod val="50000"/>
                  </a:schemeClr>
                </a:solidFill>
              </a:rPr>
              <a:t>clima escolar </a:t>
            </a:r>
            <a:r>
              <a:rPr lang="es-MX" sz="1200" b="1" dirty="0" smtClean="0">
                <a:solidFill>
                  <a:srgbClr val="009900"/>
                </a:solidFill>
              </a:rPr>
              <a:t>favorable</a:t>
            </a:r>
            <a:r>
              <a:rPr lang="es-MX" sz="1200" dirty="0" smtClean="0">
                <a:solidFill>
                  <a:schemeClr val="accent6">
                    <a:lumMod val="50000"/>
                  </a:schemeClr>
                </a:solidFill>
              </a:rPr>
              <a:t> para la convivencia pacífica e inclusiva de </a:t>
            </a:r>
            <a:r>
              <a:rPr lang="es-MX" sz="1200" dirty="0">
                <a:solidFill>
                  <a:schemeClr val="accent6">
                    <a:lumMod val="50000"/>
                  </a:schemeClr>
                </a:solidFill>
              </a:rPr>
              <a:t>las escuelas </a:t>
            </a:r>
            <a:r>
              <a:rPr lang="es-MX" sz="1200" dirty="0" smtClean="0">
                <a:solidFill>
                  <a:schemeClr val="accent6">
                    <a:lumMod val="50000"/>
                  </a:schemeClr>
                </a:solidFill>
              </a:rPr>
              <a:t>encuestadas, es un indicador de que en esas escuelas se ha estado trabajando en la construcción de ambientes de confianza y respeto en donde los alumnos pueden sentirse valorados y aceptados, lo que probablemente podría impactar en la  disminución del ausentismo, rezago y/o deserción escolar. </a:t>
            </a:r>
            <a:r>
              <a:rPr lang="es-MX" sz="1200" dirty="0">
                <a:solidFill>
                  <a:schemeClr val="accent6">
                    <a:lumMod val="50000"/>
                  </a:schemeClr>
                </a:solidFill>
              </a:rPr>
              <a:t>No obstante, en </a:t>
            </a:r>
            <a:r>
              <a:rPr lang="es-MX" sz="1200" dirty="0" smtClean="0">
                <a:solidFill>
                  <a:schemeClr val="accent6">
                    <a:lumMod val="50000"/>
                  </a:schemeClr>
                </a:solidFill>
              </a:rPr>
              <a:t>aquellas escuelas </a:t>
            </a:r>
            <a:r>
              <a:rPr lang="es-MX" sz="1200" dirty="0">
                <a:solidFill>
                  <a:schemeClr val="accent6">
                    <a:lumMod val="50000"/>
                  </a:schemeClr>
                </a:solidFill>
              </a:rPr>
              <a:t>que </a:t>
            </a:r>
            <a:r>
              <a:rPr lang="es-MX" sz="1200" dirty="0" smtClean="0">
                <a:solidFill>
                  <a:schemeClr val="accent6">
                    <a:lumMod val="50000"/>
                  </a:schemeClr>
                </a:solidFill>
              </a:rPr>
              <a:t>representan el </a:t>
            </a:r>
            <a:r>
              <a:rPr lang="es-MX" sz="1200" b="1" dirty="0" smtClean="0">
                <a:solidFill>
                  <a:schemeClr val="accent6">
                    <a:lumMod val="50000"/>
                  </a:schemeClr>
                </a:solidFill>
              </a:rPr>
              <a:t>28% </a:t>
            </a:r>
            <a:r>
              <a:rPr lang="es-MX" sz="1200" dirty="0" smtClean="0">
                <a:solidFill>
                  <a:schemeClr val="accent6">
                    <a:lumMod val="50000"/>
                  </a:schemeClr>
                </a:solidFill>
              </a:rPr>
              <a:t>donde se percibe </a:t>
            </a:r>
            <a:r>
              <a:rPr lang="es-MX" sz="1200" dirty="0">
                <a:solidFill>
                  <a:schemeClr val="accent6">
                    <a:lumMod val="50000"/>
                  </a:schemeClr>
                </a:solidFill>
              </a:rPr>
              <a:t>el clima escolar como </a:t>
            </a:r>
            <a:r>
              <a:rPr lang="es-MX" sz="1200" b="1" dirty="0">
                <a:solidFill>
                  <a:srgbClr val="FFC000"/>
                </a:solidFill>
              </a:rPr>
              <a:t>poco </a:t>
            </a:r>
            <a:r>
              <a:rPr lang="es-MX" sz="1200" b="1" dirty="0" smtClean="0">
                <a:solidFill>
                  <a:srgbClr val="FFC000"/>
                </a:solidFill>
              </a:rPr>
              <a:t>favorable,</a:t>
            </a:r>
            <a:r>
              <a:rPr lang="es-MX" sz="1200" dirty="0" smtClean="0">
                <a:solidFill>
                  <a:schemeClr val="accent6">
                    <a:lumMod val="50000"/>
                  </a:schemeClr>
                </a:solidFill>
              </a:rPr>
              <a:t> </a:t>
            </a:r>
            <a:r>
              <a:rPr lang="es-MX" sz="1200" dirty="0">
                <a:solidFill>
                  <a:schemeClr val="accent6">
                    <a:lumMod val="50000"/>
                  </a:schemeClr>
                </a:solidFill>
              </a:rPr>
              <a:t>es importante continuar fortaleciendo los valores y habilidades</a:t>
            </a:r>
            <a:r>
              <a:rPr lang="es-MX" sz="1200" dirty="0" smtClean="0"/>
              <a:t> </a:t>
            </a:r>
            <a:r>
              <a:rPr lang="es-MX" sz="1200" dirty="0" smtClean="0">
                <a:solidFill>
                  <a:schemeClr val="accent6">
                    <a:lumMod val="50000"/>
                  </a:schemeClr>
                </a:solidFill>
              </a:rPr>
              <a:t>socioemocionales que permitan generar un ambiente de respeto y amabilidad entre el alumnado, además de la comunicación y </a:t>
            </a:r>
            <a:r>
              <a:rPr lang="es-MX" sz="1200" dirty="0">
                <a:solidFill>
                  <a:schemeClr val="accent6">
                    <a:lumMod val="50000"/>
                  </a:schemeClr>
                </a:solidFill>
              </a:rPr>
              <a:t>confianza entre alumnos y docentes.</a:t>
            </a:r>
          </a:p>
          <a:p>
            <a:pPr marL="171450" indent="-171450" algn="just">
              <a:buFont typeface="Wingdings" panose="05000000000000000000" pitchFamily="2" charset="2"/>
              <a:buChar char="q"/>
            </a:pPr>
            <a:endParaRPr lang="es-MX" sz="1000" dirty="0">
              <a:solidFill>
                <a:schemeClr val="accent6">
                  <a:lumMod val="50000"/>
                </a:schemeClr>
              </a:solidFill>
            </a:endParaRPr>
          </a:p>
          <a:p>
            <a:pPr marL="171450" indent="-171450" algn="just">
              <a:buFont typeface="Wingdings" panose="05000000000000000000" pitchFamily="2" charset="2"/>
              <a:buChar char="q"/>
            </a:pPr>
            <a:r>
              <a:rPr lang="es-MX" sz="1200" dirty="0">
                <a:solidFill>
                  <a:schemeClr val="accent6">
                    <a:lumMod val="50000"/>
                  </a:schemeClr>
                </a:solidFill>
              </a:rPr>
              <a:t> </a:t>
            </a:r>
            <a:r>
              <a:rPr lang="es-MX" sz="1200" dirty="0" smtClean="0">
                <a:solidFill>
                  <a:schemeClr val="accent6">
                    <a:lumMod val="50000"/>
                  </a:schemeClr>
                </a:solidFill>
              </a:rPr>
              <a:t>La naturalización </a:t>
            </a:r>
            <a:r>
              <a:rPr lang="es-MX" sz="1200" dirty="0">
                <a:solidFill>
                  <a:schemeClr val="accent6">
                    <a:lumMod val="50000"/>
                  </a:schemeClr>
                </a:solidFill>
              </a:rPr>
              <a:t>de algunas conductas como los apodos, insultos y humillaciones como formas de violencia que pueden pasar desapercibidas en la interacción cotidiana, genera la necesidad de incentivar la sensibilización y reflexión de que éstas conductas son parte del acoso verbal que pueden sufrir algunos estudiantes, como lo indica el </a:t>
            </a:r>
            <a:r>
              <a:rPr lang="es-MX" sz="1200" b="1" dirty="0" smtClean="0">
                <a:solidFill>
                  <a:schemeClr val="accent6">
                    <a:lumMod val="50000"/>
                  </a:schemeClr>
                </a:solidFill>
              </a:rPr>
              <a:t>21% </a:t>
            </a:r>
            <a:r>
              <a:rPr lang="es-MX" sz="1200" dirty="0">
                <a:solidFill>
                  <a:schemeClr val="accent6">
                    <a:lumMod val="50000"/>
                  </a:schemeClr>
                </a:solidFill>
              </a:rPr>
              <a:t>de docentes que consideran que aún continúa existiendo el acoso escolar en sus escuelas. </a:t>
            </a:r>
          </a:p>
          <a:p>
            <a:pPr marL="171450" indent="-171450" algn="just">
              <a:buFont typeface="Wingdings" panose="05000000000000000000" pitchFamily="2" charset="2"/>
              <a:buChar char="q"/>
            </a:pPr>
            <a:endParaRPr lang="es-MX" sz="1200" dirty="0">
              <a:solidFill>
                <a:schemeClr val="accent6">
                  <a:lumMod val="50000"/>
                </a:schemeClr>
              </a:solidFill>
            </a:endParaRPr>
          </a:p>
        </p:txBody>
      </p:sp>
    </p:spTree>
    <p:extLst>
      <p:ext uri="{BB962C8B-B14F-4D97-AF65-F5344CB8AC3E}">
        <p14:creationId xmlns:p14="http://schemas.microsoft.com/office/powerpoint/2010/main" val="42200138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01072" cy="307777"/>
          </a:xfrm>
          <a:prstGeom prst="rect">
            <a:avLst/>
          </a:prstGeom>
          <a:noFill/>
        </p:spPr>
        <p:txBody>
          <a:bodyPr wrap="none" rtlCol="0">
            <a:spAutoFit/>
          </a:bodyPr>
          <a:lstStyle/>
          <a:p>
            <a:r>
              <a:rPr lang="es-ES_tradnl" sz="1400" b="1" dirty="0" smtClean="0">
                <a:solidFill>
                  <a:srgbClr val="00664D"/>
                </a:solidFill>
              </a:rPr>
              <a:t>27</a:t>
            </a:r>
            <a:endParaRPr lang="es-ES_tradnl" sz="1400" b="1" dirty="0">
              <a:solidFill>
                <a:srgbClr val="00664D"/>
              </a:solidFill>
            </a:endParaRPr>
          </a:p>
        </p:txBody>
      </p:sp>
      <p:sp>
        <p:nvSpPr>
          <p:cNvPr id="5" name="CuadroTexto 4"/>
          <p:cNvSpPr txBox="1"/>
          <p:nvPr/>
        </p:nvSpPr>
        <p:spPr>
          <a:xfrm>
            <a:off x="376236" y="1469023"/>
            <a:ext cx="3486151" cy="338554"/>
          </a:xfrm>
          <a:prstGeom prst="rect">
            <a:avLst/>
          </a:prstGeom>
          <a:noFill/>
        </p:spPr>
        <p:txBody>
          <a:bodyPr wrap="square" rtlCol="0">
            <a:spAutoFit/>
          </a:bodyPr>
          <a:lstStyle/>
          <a:p>
            <a:r>
              <a:rPr lang="es-MX" sz="1600" b="1" dirty="0" smtClean="0">
                <a:solidFill>
                  <a:schemeClr val="accent2">
                    <a:lumMod val="75000"/>
                  </a:schemeClr>
                </a:solidFill>
              </a:rPr>
              <a:t>Clima en la escuela:</a:t>
            </a:r>
            <a:endParaRPr lang="es-MX" sz="1600" b="1" dirty="0">
              <a:solidFill>
                <a:schemeClr val="accent2">
                  <a:lumMod val="75000"/>
                </a:schemeClr>
              </a:solidFill>
            </a:endParaRPr>
          </a:p>
        </p:txBody>
      </p:sp>
      <p:sp>
        <p:nvSpPr>
          <p:cNvPr id="22" name="Rectángulo 21"/>
          <p:cNvSpPr/>
          <p:nvPr/>
        </p:nvSpPr>
        <p:spPr>
          <a:xfrm>
            <a:off x="165712" y="484138"/>
            <a:ext cx="5324475" cy="369332"/>
          </a:xfrm>
          <a:prstGeom prst="rect">
            <a:avLst/>
          </a:prstGeom>
        </p:spPr>
        <p:txBody>
          <a:bodyPr wrap="square">
            <a:spAutoFit/>
          </a:bodyPr>
          <a:lstStyle/>
          <a:p>
            <a:r>
              <a:rPr lang="es-MX" b="1" dirty="0" smtClean="0">
                <a:solidFill>
                  <a:schemeClr val="bg1"/>
                </a:solidFill>
              </a:rPr>
              <a:t>Conclusiones</a:t>
            </a:r>
            <a:endParaRPr lang="es-MX" b="1" dirty="0">
              <a:solidFill>
                <a:schemeClr val="bg1"/>
              </a:solidFill>
            </a:endParaRPr>
          </a:p>
        </p:txBody>
      </p:sp>
      <p:sp>
        <p:nvSpPr>
          <p:cNvPr id="6" name="Rectángulo 5"/>
          <p:cNvSpPr/>
          <p:nvPr/>
        </p:nvSpPr>
        <p:spPr>
          <a:xfrm>
            <a:off x="537209" y="1955612"/>
            <a:ext cx="5737861" cy="6709529"/>
          </a:xfrm>
          <a:prstGeom prst="rect">
            <a:avLst/>
          </a:prstGeom>
        </p:spPr>
        <p:txBody>
          <a:bodyPr wrap="square">
            <a:spAutoFit/>
          </a:bodyPr>
          <a:lstStyle/>
          <a:p>
            <a:pPr marL="171450" indent="-171450" algn="just">
              <a:buFont typeface="Wingdings" panose="05000000000000000000" pitchFamily="2" charset="2"/>
              <a:buChar char="q"/>
            </a:pPr>
            <a:r>
              <a:rPr lang="es-MX" sz="1200" dirty="0">
                <a:solidFill>
                  <a:schemeClr val="accent6">
                    <a:lumMod val="50000"/>
                  </a:schemeClr>
                </a:solidFill>
              </a:rPr>
              <a:t>El </a:t>
            </a:r>
            <a:r>
              <a:rPr lang="es-MX" sz="1200" b="1" dirty="0" smtClean="0">
                <a:solidFill>
                  <a:schemeClr val="accent6">
                    <a:lumMod val="50000"/>
                  </a:schemeClr>
                </a:solidFill>
              </a:rPr>
              <a:t>67% </a:t>
            </a:r>
            <a:r>
              <a:rPr lang="es-MX" sz="1200" dirty="0">
                <a:solidFill>
                  <a:schemeClr val="accent6">
                    <a:lumMod val="50000"/>
                  </a:schemeClr>
                </a:solidFill>
              </a:rPr>
              <a:t>de </a:t>
            </a:r>
            <a:r>
              <a:rPr lang="es-MX" sz="1200" dirty="0" smtClean="0">
                <a:solidFill>
                  <a:schemeClr val="accent6">
                    <a:lumMod val="50000"/>
                  </a:schemeClr>
                </a:solidFill>
              </a:rPr>
              <a:t>las escuelas encuestadas perciben </a:t>
            </a:r>
            <a:r>
              <a:rPr lang="es-MX" sz="1200" dirty="0">
                <a:solidFill>
                  <a:schemeClr val="accent6">
                    <a:lumMod val="50000"/>
                  </a:schemeClr>
                </a:solidFill>
              </a:rPr>
              <a:t>que se requiere seguir trabajando en el eje de la </a:t>
            </a:r>
            <a:r>
              <a:rPr lang="es-MX" sz="1200" b="1" dirty="0">
                <a:solidFill>
                  <a:schemeClr val="accent6">
                    <a:lumMod val="50000"/>
                  </a:schemeClr>
                </a:solidFill>
              </a:rPr>
              <a:t>autoestima</a:t>
            </a:r>
            <a:r>
              <a:rPr lang="es-MX" sz="1200" dirty="0">
                <a:solidFill>
                  <a:schemeClr val="accent6">
                    <a:lumMod val="50000"/>
                  </a:schemeClr>
                </a:solidFill>
              </a:rPr>
              <a:t>, puesto que el propiciar que el alumnado aprenda a valorarse y quererse es importante para su desarrollo personal, además de beneficiar la forma en cómo se relacionan con los </a:t>
            </a:r>
            <a:r>
              <a:rPr lang="es-MX" sz="1200" dirty="0" smtClean="0">
                <a:solidFill>
                  <a:schemeClr val="accent6">
                    <a:lumMod val="50000"/>
                  </a:schemeClr>
                </a:solidFill>
              </a:rPr>
              <a:t>otros, </a:t>
            </a:r>
            <a:r>
              <a:rPr lang="es-MX" sz="1200" dirty="0">
                <a:solidFill>
                  <a:schemeClr val="accent6">
                    <a:lumMod val="50000"/>
                  </a:schemeClr>
                </a:solidFill>
              </a:rPr>
              <a:t>lo que impacta favorablemente a la convivencia. </a:t>
            </a:r>
            <a:endParaRPr lang="es-MX" sz="1000" dirty="0"/>
          </a:p>
          <a:p>
            <a:pPr marL="171450" indent="-171450" algn="just">
              <a:buFont typeface="Wingdings" panose="05000000000000000000" pitchFamily="2" charset="2"/>
              <a:buChar char="q"/>
            </a:pPr>
            <a:endParaRPr lang="es-MX" sz="1200" dirty="0" smtClean="0">
              <a:solidFill>
                <a:schemeClr val="accent6">
                  <a:lumMod val="50000"/>
                </a:schemeClr>
              </a:solidFill>
            </a:endParaRPr>
          </a:p>
          <a:p>
            <a:pPr marL="171450" indent="-171450" algn="just">
              <a:buFont typeface="Wingdings" panose="05000000000000000000" pitchFamily="2" charset="2"/>
              <a:buChar char="q"/>
            </a:pPr>
            <a:r>
              <a:rPr lang="es-MX" sz="1200" dirty="0" smtClean="0">
                <a:solidFill>
                  <a:schemeClr val="accent6">
                    <a:lumMod val="50000"/>
                  </a:schemeClr>
                </a:solidFill>
              </a:rPr>
              <a:t>Otro </a:t>
            </a:r>
            <a:r>
              <a:rPr lang="es-MX" sz="1200" dirty="0">
                <a:solidFill>
                  <a:schemeClr val="accent6">
                    <a:lumMod val="50000"/>
                  </a:schemeClr>
                </a:solidFill>
              </a:rPr>
              <a:t>eje identificado con énfasis como área de oportunidad es el </a:t>
            </a:r>
            <a:r>
              <a:rPr lang="es-MX" sz="1200" b="1" dirty="0">
                <a:solidFill>
                  <a:schemeClr val="accent6">
                    <a:lumMod val="50000"/>
                  </a:schemeClr>
                </a:solidFill>
              </a:rPr>
              <a:t>manejo de </a:t>
            </a:r>
            <a:r>
              <a:rPr lang="es-MX" sz="1200" b="1" dirty="0" smtClean="0">
                <a:solidFill>
                  <a:schemeClr val="accent6">
                    <a:lumMod val="50000"/>
                  </a:schemeClr>
                </a:solidFill>
              </a:rPr>
              <a:t>emociones, </a:t>
            </a:r>
            <a:r>
              <a:rPr lang="es-MX" sz="1200" dirty="0">
                <a:solidFill>
                  <a:schemeClr val="accent6">
                    <a:lumMod val="50000"/>
                  </a:schemeClr>
                </a:solidFill>
              </a:rPr>
              <a:t>por lo que para </a:t>
            </a:r>
            <a:r>
              <a:rPr lang="es-MX" sz="1200" dirty="0" smtClean="0">
                <a:solidFill>
                  <a:schemeClr val="accent6">
                    <a:lumMod val="50000"/>
                  </a:schemeClr>
                </a:solidFill>
              </a:rPr>
              <a:t>mejorarlo </a:t>
            </a:r>
            <a:r>
              <a:rPr lang="es-MX" sz="1200" dirty="0">
                <a:solidFill>
                  <a:schemeClr val="accent6">
                    <a:lumMod val="50000"/>
                  </a:schemeClr>
                </a:solidFill>
              </a:rPr>
              <a:t>es fundamental </a:t>
            </a:r>
            <a:r>
              <a:rPr lang="es-MX" sz="1200" dirty="0" smtClean="0">
                <a:solidFill>
                  <a:schemeClr val="accent6">
                    <a:lumMod val="50000"/>
                  </a:schemeClr>
                </a:solidFill>
              </a:rPr>
              <a:t>que</a:t>
            </a:r>
            <a:r>
              <a:rPr lang="es-MX" sz="1200" dirty="0">
                <a:solidFill>
                  <a:schemeClr val="accent6">
                    <a:lumMod val="50000"/>
                  </a:schemeClr>
                </a:solidFill>
              </a:rPr>
              <a:t>, </a:t>
            </a:r>
            <a:r>
              <a:rPr lang="es-MX" sz="1200" dirty="0" smtClean="0">
                <a:solidFill>
                  <a:schemeClr val="accent6">
                    <a:lumMod val="50000"/>
                  </a:schemeClr>
                </a:solidFill>
              </a:rPr>
              <a:t>entre </a:t>
            </a:r>
            <a:r>
              <a:rPr lang="es-MX" sz="1200" dirty="0">
                <a:solidFill>
                  <a:schemeClr val="accent6">
                    <a:lumMod val="50000"/>
                  </a:schemeClr>
                </a:solidFill>
              </a:rPr>
              <a:t>la comunidad escolar </a:t>
            </a:r>
            <a:r>
              <a:rPr lang="es-MX" sz="1200" dirty="0" smtClean="0">
                <a:solidFill>
                  <a:schemeClr val="accent6">
                    <a:lumMod val="50000"/>
                  </a:schemeClr>
                </a:solidFill>
              </a:rPr>
              <a:t>se </a:t>
            </a:r>
            <a:r>
              <a:rPr lang="es-MX" sz="1200" dirty="0">
                <a:solidFill>
                  <a:schemeClr val="accent6">
                    <a:lumMod val="50000"/>
                  </a:schemeClr>
                </a:solidFill>
              </a:rPr>
              <a:t>cree </a:t>
            </a:r>
            <a:r>
              <a:rPr lang="es-MX" sz="1200" dirty="0" smtClean="0">
                <a:solidFill>
                  <a:schemeClr val="accent6">
                    <a:lumMod val="50000"/>
                  </a:schemeClr>
                </a:solidFill>
              </a:rPr>
              <a:t>un </a:t>
            </a:r>
            <a:r>
              <a:rPr lang="es-MX" sz="1200" dirty="0">
                <a:solidFill>
                  <a:schemeClr val="accent6">
                    <a:lumMod val="50000"/>
                  </a:schemeClr>
                </a:solidFill>
              </a:rPr>
              <a:t>clima de confianza y respeto a fin de que el alumnado tenga la seguridad de poder expresar de manera clara, directa y respetuosa sus emociones y sentimientos. </a:t>
            </a:r>
          </a:p>
          <a:p>
            <a:pPr marL="171450" indent="-171450" algn="just">
              <a:buFont typeface="Wingdings" panose="05000000000000000000" pitchFamily="2" charset="2"/>
              <a:buChar char="q"/>
            </a:pPr>
            <a:endParaRPr lang="es-MX" sz="1200" dirty="0">
              <a:solidFill>
                <a:schemeClr val="accent6">
                  <a:lumMod val="50000"/>
                </a:schemeClr>
              </a:solidFill>
            </a:endParaRPr>
          </a:p>
          <a:p>
            <a:pPr marL="171450" indent="-171450" algn="just">
              <a:buFont typeface="Wingdings" panose="05000000000000000000" pitchFamily="2" charset="2"/>
              <a:buChar char="q"/>
            </a:pPr>
            <a:r>
              <a:rPr lang="es-MX" sz="1200" dirty="0">
                <a:solidFill>
                  <a:schemeClr val="accent6">
                    <a:lumMod val="50000"/>
                  </a:schemeClr>
                </a:solidFill>
              </a:rPr>
              <a:t>A fin de disminuir el </a:t>
            </a:r>
            <a:r>
              <a:rPr lang="es-MX" sz="1200" b="1" dirty="0">
                <a:solidFill>
                  <a:schemeClr val="accent6">
                    <a:lumMod val="50000"/>
                  </a:schemeClr>
                </a:solidFill>
              </a:rPr>
              <a:t>19% </a:t>
            </a:r>
            <a:r>
              <a:rPr lang="es-MX" sz="1200" dirty="0">
                <a:solidFill>
                  <a:schemeClr val="accent6">
                    <a:lumMod val="50000"/>
                  </a:schemeClr>
                </a:solidFill>
              </a:rPr>
              <a:t>de las escuelas que opinan que la percepción sobre el </a:t>
            </a:r>
            <a:r>
              <a:rPr lang="es-MX" sz="1200" b="1" dirty="0">
                <a:solidFill>
                  <a:schemeClr val="accent6">
                    <a:lumMod val="50000"/>
                  </a:schemeClr>
                </a:solidFill>
              </a:rPr>
              <a:t>respeto a las reglas</a:t>
            </a:r>
            <a:r>
              <a:rPr lang="es-MX" sz="1200" dirty="0">
                <a:solidFill>
                  <a:schemeClr val="accent6">
                    <a:lumMod val="50000"/>
                  </a:schemeClr>
                </a:solidFill>
              </a:rPr>
              <a:t> es poco favorable, se debe promover la participación del alumnado en la creación de los acuerdos, para que puedan identificar su valor en la generación de una convivencia armónica con su entorno escolar, lo que a su vez facilita a que se comprometan a respetarlos y los docentes refuercen este comportamiento mediante la retroalimentación positiva</a:t>
            </a:r>
            <a:r>
              <a:rPr lang="es-MX" sz="1200" dirty="0" smtClean="0">
                <a:solidFill>
                  <a:schemeClr val="accent6">
                    <a:lumMod val="50000"/>
                  </a:schemeClr>
                </a:solidFill>
              </a:rPr>
              <a:t>.</a:t>
            </a:r>
          </a:p>
          <a:p>
            <a:pPr marL="171450" indent="-171450" algn="just">
              <a:buFont typeface="Wingdings" panose="05000000000000000000" pitchFamily="2" charset="2"/>
              <a:buChar char="q"/>
            </a:pPr>
            <a:endParaRPr lang="es-MX" sz="1200" dirty="0">
              <a:solidFill>
                <a:schemeClr val="accent6">
                  <a:lumMod val="50000"/>
                </a:schemeClr>
              </a:solidFill>
            </a:endParaRPr>
          </a:p>
          <a:p>
            <a:pPr marL="171450" indent="-171450" algn="just">
              <a:buFont typeface="Wingdings" panose="05000000000000000000" pitchFamily="2" charset="2"/>
              <a:buChar char="q"/>
            </a:pPr>
            <a:r>
              <a:rPr lang="es-MX" sz="1200" dirty="0" smtClean="0">
                <a:solidFill>
                  <a:schemeClr val="accent6">
                    <a:lumMod val="50000"/>
                  </a:schemeClr>
                </a:solidFill>
              </a:rPr>
              <a:t>Asimismo</a:t>
            </a:r>
            <a:r>
              <a:rPr lang="es-MX" sz="1200" dirty="0">
                <a:solidFill>
                  <a:schemeClr val="accent6">
                    <a:lumMod val="50000"/>
                  </a:schemeClr>
                </a:solidFill>
              </a:rPr>
              <a:t>, la percepción del </a:t>
            </a:r>
            <a:r>
              <a:rPr lang="es-MX" sz="1200" b="1" dirty="0">
                <a:solidFill>
                  <a:schemeClr val="accent6">
                    <a:lumMod val="50000"/>
                  </a:schemeClr>
                </a:solidFill>
              </a:rPr>
              <a:t>manejo de los conflictos</a:t>
            </a:r>
            <a:r>
              <a:rPr lang="es-MX" sz="1200" dirty="0">
                <a:solidFill>
                  <a:schemeClr val="accent6">
                    <a:lumMod val="50000"/>
                  </a:schemeClr>
                </a:solidFill>
              </a:rPr>
              <a:t>, de acuerdo con el</a:t>
            </a:r>
            <a:r>
              <a:rPr lang="es-MX" sz="1200" b="1" dirty="0">
                <a:solidFill>
                  <a:schemeClr val="accent6">
                    <a:lumMod val="50000"/>
                  </a:schemeClr>
                </a:solidFill>
              </a:rPr>
              <a:t> </a:t>
            </a:r>
            <a:r>
              <a:rPr lang="es-MX" sz="1200" b="1" dirty="0" smtClean="0">
                <a:solidFill>
                  <a:schemeClr val="accent6">
                    <a:lumMod val="50000"/>
                  </a:schemeClr>
                </a:solidFill>
              </a:rPr>
              <a:t>72% </a:t>
            </a:r>
            <a:r>
              <a:rPr lang="es-MX" sz="1200" dirty="0">
                <a:solidFill>
                  <a:schemeClr val="accent6">
                    <a:lumMod val="50000"/>
                  </a:schemeClr>
                </a:solidFill>
              </a:rPr>
              <a:t>de </a:t>
            </a:r>
            <a:r>
              <a:rPr lang="es-MX" sz="1200" dirty="0" smtClean="0">
                <a:solidFill>
                  <a:schemeClr val="accent6">
                    <a:lumMod val="50000"/>
                  </a:schemeClr>
                </a:solidFill>
              </a:rPr>
              <a:t>las escuelas encuestadas, </a:t>
            </a:r>
            <a:r>
              <a:rPr lang="es-MX" sz="1200" dirty="0">
                <a:solidFill>
                  <a:schemeClr val="accent6">
                    <a:lumMod val="50000"/>
                  </a:schemeClr>
                </a:solidFill>
              </a:rPr>
              <a:t>requiere seguir fortaleciendo el conocimiento, entrenamiento y práctica cotidiana de las estrategias de negociación y mediación para resolver los conflictos de forma pacífica. </a:t>
            </a:r>
          </a:p>
          <a:p>
            <a:pPr marL="171450" indent="-171450" algn="just">
              <a:buFont typeface="Wingdings" panose="05000000000000000000" pitchFamily="2" charset="2"/>
              <a:buChar char="q"/>
            </a:pPr>
            <a:endParaRPr lang="es-MX" sz="1200" dirty="0">
              <a:solidFill>
                <a:schemeClr val="accent6">
                  <a:lumMod val="50000"/>
                </a:schemeClr>
              </a:solidFill>
            </a:endParaRPr>
          </a:p>
          <a:p>
            <a:pPr marL="171450" indent="-171450" algn="just">
              <a:buFont typeface="Wingdings" panose="05000000000000000000" pitchFamily="2" charset="2"/>
              <a:buChar char="q"/>
            </a:pPr>
            <a:r>
              <a:rPr lang="es-MX" sz="1200" dirty="0">
                <a:solidFill>
                  <a:schemeClr val="accent6">
                    <a:lumMod val="50000"/>
                  </a:schemeClr>
                </a:solidFill>
              </a:rPr>
              <a:t>Continuar tejiendo encuentros respetuosos entre la escuela y las familias del alumnado debe ser una de las acciones para generar una convivencia pacífica e inclusiva; puesto que de esta forma se garantiza que el trabajo preventivo realizado por medio de los ejes formativos del programa pueda perpetuarse al interior de los hogares y ayuden a la escuela a reforzarlo y practicarlo más. </a:t>
            </a:r>
          </a:p>
          <a:p>
            <a:pPr marL="171450" indent="-171450" algn="just">
              <a:buFont typeface="Wingdings" panose="05000000000000000000" pitchFamily="2" charset="2"/>
              <a:buChar char="q"/>
            </a:pPr>
            <a:endParaRPr lang="es-MX" sz="1200" dirty="0" smtClean="0"/>
          </a:p>
          <a:p>
            <a:pPr algn="just"/>
            <a:endParaRPr lang="es-MX" sz="1000" dirty="0"/>
          </a:p>
        </p:txBody>
      </p:sp>
    </p:spTree>
    <p:extLst>
      <p:ext uri="{BB962C8B-B14F-4D97-AF65-F5344CB8AC3E}">
        <p14:creationId xmlns:p14="http://schemas.microsoft.com/office/powerpoint/2010/main" val="3819872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2C4B6-A44A-491A-9345-D554EBE1BC91}"/>
              </a:ext>
            </a:extLst>
          </p:cNvPr>
          <p:cNvSpPr>
            <a:spLocks noGrp="1"/>
          </p:cNvSpPr>
          <p:nvPr>
            <p:ph type="title" idx="4294967295"/>
          </p:nvPr>
        </p:nvSpPr>
        <p:spPr>
          <a:xfrm>
            <a:off x="866775" y="915988"/>
            <a:ext cx="5991225" cy="1444625"/>
          </a:xfrm>
        </p:spPr>
        <p:txBody>
          <a:bodyPr rtlCol="0"/>
          <a:lstStyle/>
          <a:p>
            <a:pPr rtl="0"/>
            <a:r>
              <a:rPr lang="es-ES" dirty="0"/>
              <a:t>¿Cuáles son los pasos siguientes?</a:t>
            </a:r>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09086" cy="307777"/>
          </a:xfrm>
          <a:prstGeom prst="rect">
            <a:avLst/>
          </a:prstGeom>
          <a:noFill/>
        </p:spPr>
        <p:txBody>
          <a:bodyPr wrap="none" rtlCol="0">
            <a:spAutoFit/>
          </a:bodyPr>
          <a:lstStyle/>
          <a:p>
            <a:r>
              <a:rPr lang="es-ES_tradnl" sz="1400" b="1" dirty="0" smtClean="0">
                <a:solidFill>
                  <a:srgbClr val="00664D"/>
                </a:solidFill>
              </a:rPr>
              <a:t>28</a:t>
            </a:r>
            <a:endParaRPr lang="es-ES_tradnl" sz="1400" b="1" dirty="0">
              <a:solidFill>
                <a:srgbClr val="00664D"/>
              </a:solidFill>
            </a:endParaRPr>
          </a:p>
        </p:txBody>
      </p:sp>
      <p:sp>
        <p:nvSpPr>
          <p:cNvPr id="20" name="CuadroTexto 19"/>
          <p:cNvSpPr txBox="1"/>
          <p:nvPr/>
        </p:nvSpPr>
        <p:spPr>
          <a:xfrm>
            <a:off x="344814" y="1299746"/>
            <a:ext cx="4739015" cy="338554"/>
          </a:xfrm>
          <a:prstGeom prst="rect">
            <a:avLst/>
          </a:prstGeom>
          <a:noFill/>
        </p:spPr>
        <p:txBody>
          <a:bodyPr wrap="square" rtlCol="0">
            <a:spAutoFit/>
          </a:bodyPr>
          <a:lstStyle/>
          <a:p>
            <a:r>
              <a:rPr lang="es-MX" sz="1600" b="1" dirty="0" smtClean="0">
                <a:solidFill>
                  <a:schemeClr val="accent2">
                    <a:lumMod val="75000"/>
                  </a:schemeClr>
                </a:solidFill>
              </a:rPr>
              <a:t>Habilidades sociales y emocionales:</a:t>
            </a:r>
            <a:endParaRPr lang="es-MX" sz="1600" b="1" dirty="0">
              <a:solidFill>
                <a:schemeClr val="accent2">
                  <a:lumMod val="75000"/>
                </a:schemeClr>
              </a:solidFill>
            </a:endParaRPr>
          </a:p>
        </p:txBody>
      </p:sp>
      <p:sp>
        <p:nvSpPr>
          <p:cNvPr id="22" name="Rectángulo 21"/>
          <p:cNvSpPr/>
          <p:nvPr/>
        </p:nvSpPr>
        <p:spPr>
          <a:xfrm>
            <a:off x="165712" y="484138"/>
            <a:ext cx="5324475" cy="369332"/>
          </a:xfrm>
          <a:prstGeom prst="rect">
            <a:avLst/>
          </a:prstGeom>
        </p:spPr>
        <p:txBody>
          <a:bodyPr wrap="square">
            <a:spAutoFit/>
          </a:bodyPr>
          <a:lstStyle/>
          <a:p>
            <a:r>
              <a:rPr lang="es-MX" b="1" dirty="0" smtClean="0">
                <a:solidFill>
                  <a:schemeClr val="bg1"/>
                </a:solidFill>
              </a:rPr>
              <a:t>Conclusiones</a:t>
            </a:r>
            <a:endParaRPr lang="es-MX" b="1" dirty="0">
              <a:solidFill>
                <a:schemeClr val="bg1"/>
              </a:solidFill>
            </a:endParaRPr>
          </a:p>
        </p:txBody>
      </p:sp>
      <p:sp>
        <p:nvSpPr>
          <p:cNvPr id="8" name="Rectángulo 7"/>
          <p:cNvSpPr/>
          <p:nvPr/>
        </p:nvSpPr>
        <p:spPr>
          <a:xfrm>
            <a:off x="344814" y="1740877"/>
            <a:ext cx="5760720" cy="7290778"/>
          </a:xfrm>
          <a:prstGeom prst="rect">
            <a:avLst/>
          </a:prstGeom>
        </p:spPr>
        <p:txBody>
          <a:bodyPr wrap="square">
            <a:spAutoFit/>
          </a:bodyPr>
          <a:lstStyle/>
          <a:p>
            <a:pPr algn="just">
              <a:lnSpc>
                <a:spcPct val="105000"/>
              </a:lnSpc>
              <a:spcAft>
                <a:spcPts val="0"/>
              </a:spcAft>
              <a:tabLst>
                <a:tab pos="457200" algn="l"/>
              </a:tabLst>
            </a:pP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Con respecto a la valoración del desarrollo de habilidades socioemocionales, señalado por los docentes </a:t>
            </a:r>
            <a:r>
              <a:rPr lang="es-MX" sz="1200" kern="1200" dirty="0" smtClean="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en las escuelas encuestadas, </a:t>
            </a: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se observa una percepción favorable, que </a:t>
            </a:r>
            <a:r>
              <a:rPr lang="es-MX" sz="1200" kern="1200" dirty="0" smtClean="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le permite al alumnado </a:t>
            </a: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asumir una actitud de solidaridad y trabajo en equipo, lo cual favorece su aprendizaje y bienestar. Sin embargo, también se encuentran algunas áreas por trabajar, las cuales se enuncian a continuación:</a:t>
            </a:r>
            <a:endParaRPr lang="es-MX" sz="1200" dirty="0">
              <a:effectLst/>
              <a:latin typeface="Times New Roman" panose="02020603050405020304" pitchFamily="18" charset="0"/>
              <a:ea typeface="Times New Roman" panose="02020603050405020304" pitchFamily="18" charset="0"/>
            </a:endParaRPr>
          </a:p>
          <a:p>
            <a:pPr algn="just">
              <a:lnSpc>
                <a:spcPct val="105000"/>
              </a:lnSpc>
              <a:spcAft>
                <a:spcPts val="0"/>
              </a:spcAft>
              <a:tabLst>
                <a:tab pos="457200" algn="l"/>
              </a:tabLst>
            </a:pPr>
            <a:r>
              <a:rPr lang="es-MX" sz="1200" dirty="0">
                <a:effectLst/>
                <a:latin typeface="Times New Roman" panose="02020603050405020304" pitchFamily="18" charset="0"/>
                <a:ea typeface="Times New Roman" panose="02020603050405020304" pitchFamily="18" charset="0"/>
              </a:rPr>
              <a:t> </a:t>
            </a:r>
          </a:p>
          <a:p>
            <a:pPr marL="342900" lvl="0" indent="-342900" algn="just">
              <a:lnSpc>
                <a:spcPct val="105000"/>
              </a:lnSpc>
              <a:spcAft>
                <a:spcPts val="0"/>
              </a:spcAft>
              <a:buFont typeface="Wingdings" panose="05000000000000000000" pitchFamily="2" charset="2"/>
              <a:buChar char=""/>
              <a:tabLst>
                <a:tab pos="457200" algn="l"/>
              </a:tabLst>
            </a:pP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Con la finalidad de continuar trabajando para favorecer el desarrollo en las niñas que muestran, de acuerdo a la percepción de los docentes, requerir apoyo en sus habilidades socioemocionales, es necesario poner énfasis en el reconocimiento y aceptación de las características de las alumnas, la valoración de la diversidad, la participación en la toma de acuerdos, el compromiso de respetarlos, el uso del diálogo y la escucha activa para la resolución de conflictos; y de manera especial, la identificación y expresión regulada de emociones, además de buscar comprender la situación familiar de  las niñas, así como, promover el apoyo e involucramiento de sus familiares hacia las actividades escolares.</a:t>
            </a:r>
            <a:endParaRPr lang="es-MX" sz="1200" dirty="0">
              <a:effectLst/>
              <a:latin typeface="Times New Roman" panose="02020603050405020304" pitchFamily="18" charset="0"/>
              <a:ea typeface="Times New Roman" panose="02020603050405020304" pitchFamily="18" charset="0"/>
            </a:endParaRPr>
          </a:p>
          <a:p>
            <a:pPr marL="457200" algn="just">
              <a:lnSpc>
                <a:spcPct val="105000"/>
              </a:lnSpc>
              <a:spcAft>
                <a:spcPts val="0"/>
              </a:spcAft>
              <a:tabLst>
                <a:tab pos="457200" algn="l"/>
              </a:tabLst>
            </a:pPr>
            <a:r>
              <a:rPr lang="es-MX" sz="1200" dirty="0">
                <a:effectLst/>
                <a:latin typeface="Times New Roman" panose="02020603050405020304" pitchFamily="18" charset="0"/>
                <a:ea typeface="Times New Roman" panose="02020603050405020304" pitchFamily="18" charset="0"/>
              </a:rPr>
              <a:t> </a:t>
            </a:r>
          </a:p>
          <a:p>
            <a:pPr marL="342900" lvl="0" indent="-342900" algn="just">
              <a:spcAft>
                <a:spcPts val="0"/>
              </a:spcAft>
              <a:buFont typeface="Wingdings" panose="05000000000000000000" pitchFamily="2" charset="2"/>
              <a:buChar char=""/>
              <a:tabLst>
                <a:tab pos="457200" algn="l"/>
              </a:tabLst>
            </a:pP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De igual forma para continuar trabajando a fin de favorecer el desarrollo en los niños que muestran, de acuerdo a la percepción de los docentes, requerir apoyo en sus habilidades socioemocionales, es necesario al igual que con las niñas, reforzar el trabajo con cada uno de los ejes del </a:t>
            </a:r>
            <a:r>
              <a:rPr lang="es-MX" sz="1200" kern="1200" dirty="0" smtClean="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Programa </a:t>
            </a: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y de manera especial, en recursos para la resolución pacífica de conflictos por medio  del uso de estrategias como la mediación y la negociación, el reconocimiento y expresión de emociones para motivar la regulación de algunas conductas de riesgo que posiblemente se encuentren relacionadas con una repetición de estereotipos de género. </a:t>
            </a:r>
            <a:endParaRPr lang="es-MX" sz="1200" dirty="0">
              <a:effectLst/>
              <a:latin typeface="Times New Roman" panose="02020603050405020304" pitchFamily="18" charset="0"/>
              <a:ea typeface="Times New Roman" panose="02020603050405020304" pitchFamily="18" charset="0"/>
            </a:endParaRPr>
          </a:p>
          <a:p>
            <a:pPr marL="457200" algn="just">
              <a:spcAft>
                <a:spcPts val="0"/>
              </a:spcAft>
              <a:tabLst>
                <a:tab pos="457200" algn="l"/>
              </a:tabLst>
            </a:pPr>
            <a:r>
              <a:rPr lang="es-MX" sz="1200" dirty="0">
                <a:effectLst/>
                <a:latin typeface="Times New Roman" panose="02020603050405020304" pitchFamily="18" charset="0"/>
                <a:ea typeface="Times New Roman" panose="02020603050405020304" pitchFamily="18" charset="0"/>
              </a:rPr>
              <a:t> </a:t>
            </a:r>
          </a:p>
          <a:p>
            <a:pPr marL="342900" lvl="0" indent="-342900" algn="just">
              <a:spcAft>
                <a:spcPts val="0"/>
              </a:spcAft>
              <a:buFont typeface="Wingdings" panose="05000000000000000000" pitchFamily="2" charset="2"/>
              <a:buChar char=""/>
              <a:tabLst>
                <a:tab pos="457200" algn="l"/>
              </a:tabLst>
            </a:pP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Aunado a lo anterior, se debe tener cuidado en evitar la reproducción de roles estereotipados de género, que posiblemente puedan estar afectando la percepción de las y los docentes sobre la aplicación y evaluación del material del </a:t>
            </a:r>
            <a:r>
              <a:rPr lang="es-MX" sz="1200" kern="1200" dirty="0" smtClean="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Programa</a:t>
            </a:r>
            <a:r>
              <a:rPr lang="es-MX" sz="1200" kern="1200" dirty="0">
                <a:solidFill>
                  <a:srgbClr val="603B14"/>
                </a:solidFill>
                <a:effectLst/>
                <a:latin typeface="Montserrat" panose="00000500000000000000" pitchFamily="2" charset="0"/>
                <a:ea typeface="Times New Roman" panose="02020603050405020304" pitchFamily="18" charset="0"/>
                <a:cs typeface="Times New Roman" panose="02020603050405020304" pitchFamily="18" charset="0"/>
              </a:rPr>
              <a:t>. Dando como resultado la probable explicación del mayor porcentaje obtenido por las niñas en todos los ejes. </a:t>
            </a:r>
            <a:r>
              <a:rPr lang="es-MX"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236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412292" cy="307777"/>
          </a:xfrm>
          <a:prstGeom prst="rect">
            <a:avLst/>
          </a:prstGeom>
          <a:noFill/>
        </p:spPr>
        <p:txBody>
          <a:bodyPr wrap="none" rtlCol="0">
            <a:spAutoFit/>
          </a:bodyPr>
          <a:lstStyle/>
          <a:p>
            <a:r>
              <a:rPr lang="es-ES_tradnl" sz="1400" b="1" dirty="0" smtClean="0">
                <a:solidFill>
                  <a:srgbClr val="00664D"/>
                </a:solidFill>
              </a:rPr>
              <a:t>02</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247609" y="395561"/>
            <a:ext cx="5540942" cy="635797"/>
          </a:xfrm>
          <a:prstGeom prst="rect">
            <a:avLst/>
          </a:prstGeom>
        </p:spPr>
        <p:txBody>
          <a:bodyPr rtlCol="0" anchor="ctr">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800" b="1" dirty="0" smtClean="0"/>
              <a:t>introducción</a:t>
            </a:r>
            <a:endParaRPr lang="es-ES" sz="1800" b="1" dirty="0"/>
          </a:p>
        </p:txBody>
      </p:sp>
      <p:sp>
        <p:nvSpPr>
          <p:cNvPr id="6" name="CuadroTexto 5"/>
          <p:cNvSpPr txBox="1"/>
          <p:nvPr/>
        </p:nvSpPr>
        <p:spPr>
          <a:xfrm>
            <a:off x="491490" y="1495582"/>
            <a:ext cx="2880000" cy="7225055"/>
          </a:xfrm>
          <a:prstGeom prst="rect">
            <a:avLst/>
          </a:prstGeom>
          <a:noFill/>
        </p:spPr>
        <p:txBody>
          <a:bodyPr wrap="square" rtlCol="0">
            <a:spAutoFit/>
          </a:bodyPr>
          <a:lstStyle/>
          <a:p>
            <a:pPr algn="just"/>
            <a:r>
              <a:rPr lang="es-MX" sz="1200" dirty="0" smtClean="0">
                <a:solidFill>
                  <a:schemeClr val="accent6">
                    <a:lumMod val="50000"/>
                  </a:schemeClr>
                </a:solidFill>
              </a:rPr>
              <a:t>El </a:t>
            </a:r>
            <a:r>
              <a:rPr lang="es-MX" sz="1200" b="1" dirty="0" smtClean="0">
                <a:solidFill>
                  <a:srgbClr val="00664D"/>
                </a:solidFill>
              </a:rPr>
              <a:t>Programa Nacional de Convivencia Escolar </a:t>
            </a:r>
            <a:r>
              <a:rPr lang="es-MX" sz="1200" dirty="0" smtClean="0">
                <a:solidFill>
                  <a:schemeClr val="accent6">
                    <a:lumMod val="50000"/>
                  </a:schemeClr>
                </a:solidFill>
              </a:rPr>
              <a:t>(</a:t>
            </a:r>
            <a:r>
              <a:rPr lang="es-MX" sz="1200" b="1" dirty="0" smtClean="0">
                <a:solidFill>
                  <a:srgbClr val="00664D"/>
                </a:solidFill>
              </a:rPr>
              <a:t>PNCE</a:t>
            </a:r>
            <a:r>
              <a:rPr lang="es-MX" sz="1200" dirty="0" smtClean="0">
                <a:solidFill>
                  <a:schemeClr val="accent6">
                    <a:lumMod val="50000"/>
                  </a:schemeClr>
                </a:solidFill>
              </a:rPr>
              <a:t>) es una estrategia pedagógica, de formación y prevención que tiene como objetivo general favorecer el establecimiento de ambientes de convivencia escolar armónica, pacífica e inclusiva que coadyuven a prevenir situaciones de discriminación y de acoso escolar en escuelas públicas de educación preescolar, primaria, secundaria y Centros de Atención Múltiple, contribuyendo a facilitar los procesos de enseñanza y aprendizaje. </a:t>
            </a:r>
          </a:p>
          <a:p>
            <a:pPr algn="just"/>
            <a:endParaRPr lang="es-MX" sz="1200" dirty="0">
              <a:solidFill>
                <a:schemeClr val="accent6">
                  <a:lumMod val="50000"/>
                </a:schemeClr>
              </a:solidFill>
            </a:endParaRPr>
          </a:p>
          <a:p>
            <a:pPr algn="just"/>
            <a:r>
              <a:rPr lang="es-MX" sz="1200" dirty="0">
                <a:solidFill>
                  <a:schemeClr val="accent6">
                    <a:lumMod val="50000"/>
                  </a:schemeClr>
                </a:solidFill>
              </a:rPr>
              <a:t>En este </a:t>
            </a:r>
            <a:r>
              <a:rPr lang="es-MX" sz="1200" dirty="0" smtClean="0">
                <a:solidFill>
                  <a:schemeClr val="accent6">
                    <a:lumMod val="50000"/>
                  </a:schemeClr>
                </a:solidFill>
              </a:rPr>
              <a:t>contexto,  en cumplimento a las Reglas de Operación del 2019, numeral 6.1, la Dirección General de Desarrollo de la Gestión Educativa (DGDGE) instrumentó un procedimiento de evaluación </a:t>
            </a:r>
            <a:r>
              <a:rPr lang="es-MX" sz="1200" dirty="0">
                <a:solidFill>
                  <a:schemeClr val="accent6">
                    <a:lumMod val="50000"/>
                  </a:schemeClr>
                </a:solidFill>
              </a:rPr>
              <a:t>interna </a:t>
            </a:r>
            <a:r>
              <a:rPr lang="es-MX" sz="1200" dirty="0" smtClean="0">
                <a:solidFill>
                  <a:schemeClr val="accent6">
                    <a:lumMod val="50000"/>
                  </a:schemeClr>
                </a:solidFill>
              </a:rPr>
              <a:t> con el fin de monitorear el desempeño del Programa, construyendo, para tal efecto, indicadores específicos. </a:t>
            </a:r>
          </a:p>
          <a:p>
            <a:pPr algn="just"/>
            <a:endParaRPr lang="es-MX" sz="1200" dirty="0" smtClean="0">
              <a:solidFill>
                <a:schemeClr val="accent6">
                  <a:lumMod val="50000"/>
                </a:schemeClr>
              </a:solidFill>
            </a:endParaRPr>
          </a:p>
          <a:p>
            <a:pPr algn="just"/>
            <a:r>
              <a:rPr lang="es-MX" sz="1200" dirty="0">
                <a:solidFill>
                  <a:schemeClr val="accent6">
                    <a:lumMod val="50000"/>
                  </a:schemeClr>
                </a:solidFill>
              </a:rPr>
              <a:t>Durante el ciclo escolar </a:t>
            </a:r>
            <a:r>
              <a:rPr lang="es-MX" sz="1200" b="1" dirty="0">
                <a:solidFill>
                  <a:schemeClr val="accent6">
                    <a:lumMod val="50000"/>
                  </a:schemeClr>
                </a:solidFill>
              </a:rPr>
              <a:t>2018-2019</a:t>
            </a:r>
            <a:r>
              <a:rPr lang="es-MX" sz="1200" dirty="0">
                <a:solidFill>
                  <a:schemeClr val="accent6">
                    <a:lumMod val="50000"/>
                  </a:schemeClr>
                </a:solidFill>
              </a:rPr>
              <a:t> se ha mantenido como una acción permanente de evaluación interna, la aplicación de un cuestionario en línea. En esta ocasión se diseñó una muestra representativa </a:t>
            </a:r>
            <a:r>
              <a:rPr lang="es-MX" sz="1200" dirty="0" smtClean="0">
                <a:solidFill>
                  <a:schemeClr val="accent6">
                    <a:lumMod val="50000"/>
                  </a:schemeClr>
                </a:solidFill>
              </a:rPr>
              <a:t>a nivel estatal </a:t>
            </a:r>
            <a:r>
              <a:rPr lang="es-MX" sz="1200" dirty="0">
                <a:solidFill>
                  <a:schemeClr val="accent6">
                    <a:lumMod val="50000"/>
                  </a:schemeClr>
                </a:solidFill>
              </a:rPr>
              <a:t>de escuelas que participan en el </a:t>
            </a:r>
            <a:r>
              <a:rPr lang="es-MX" sz="1200" dirty="0" smtClean="0">
                <a:solidFill>
                  <a:schemeClr val="accent6">
                    <a:lumMod val="50000"/>
                  </a:schemeClr>
                </a:solidFill>
              </a:rPr>
              <a:t>Programa.</a:t>
            </a:r>
          </a:p>
          <a:p>
            <a:pPr algn="just"/>
            <a:endParaRPr lang="es-MX" sz="1050" dirty="0" smtClean="0">
              <a:solidFill>
                <a:schemeClr val="accent6">
                  <a:lumMod val="50000"/>
                </a:schemeClr>
              </a:solidFill>
            </a:endParaRPr>
          </a:p>
          <a:p>
            <a:pPr algn="just"/>
            <a:endParaRPr lang="es-MX" sz="1050" dirty="0" smtClean="0">
              <a:solidFill>
                <a:schemeClr val="accent6">
                  <a:lumMod val="50000"/>
                </a:schemeClr>
              </a:solidFill>
            </a:endParaRPr>
          </a:p>
          <a:p>
            <a:pPr algn="just"/>
            <a:endParaRPr lang="es-MX" sz="1050" dirty="0" smtClean="0">
              <a:solidFill>
                <a:schemeClr val="accent6">
                  <a:lumMod val="50000"/>
                </a:schemeClr>
              </a:solidFill>
            </a:endParaRPr>
          </a:p>
        </p:txBody>
      </p:sp>
      <p:sp>
        <p:nvSpPr>
          <p:cNvPr id="9" name="CuadroTexto 8"/>
          <p:cNvSpPr txBox="1"/>
          <p:nvPr/>
        </p:nvSpPr>
        <p:spPr>
          <a:xfrm>
            <a:off x="3444405" y="1468034"/>
            <a:ext cx="2880000" cy="7109639"/>
          </a:xfrm>
          <a:prstGeom prst="rect">
            <a:avLst/>
          </a:prstGeom>
          <a:noFill/>
        </p:spPr>
        <p:txBody>
          <a:bodyPr wrap="square" rtlCol="0">
            <a:spAutoFit/>
          </a:bodyPr>
          <a:lstStyle/>
          <a:p>
            <a:pPr algn="just"/>
            <a:r>
              <a:rPr lang="es-MX" sz="1200" dirty="0" smtClean="0">
                <a:solidFill>
                  <a:schemeClr val="accent6">
                    <a:lumMod val="50000"/>
                  </a:schemeClr>
                </a:solidFill>
              </a:rPr>
              <a:t>El </a:t>
            </a:r>
            <a:r>
              <a:rPr lang="es-MX" sz="1200" dirty="0">
                <a:solidFill>
                  <a:schemeClr val="accent6">
                    <a:lumMod val="50000"/>
                  </a:schemeClr>
                </a:solidFill>
              </a:rPr>
              <a:t>cuestionario en línea estuvo </a:t>
            </a:r>
            <a:r>
              <a:rPr lang="es-MX" sz="1200" dirty="0" smtClean="0">
                <a:solidFill>
                  <a:schemeClr val="accent6">
                    <a:lumMod val="50000"/>
                  </a:schemeClr>
                </a:solidFill>
              </a:rPr>
              <a:t>a disposición del </a:t>
            </a:r>
            <a:r>
              <a:rPr lang="es-MX" sz="1200" b="1" dirty="0">
                <a:solidFill>
                  <a:schemeClr val="accent6">
                    <a:lumMod val="50000"/>
                  </a:schemeClr>
                </a:solidFill>
              </a:rPr>
              <a:t>06 de julio al 06 de septiembre de </a:t>
            </a:r>
            <a:r>
              <a:rPr lang="es-MX" sz="1200" b="1" dirty="0" smtClean="0">
                <a:solidFill>
                  <a:schemeClr val="accent6">
                    <a:lumMod val="50000"/>
                  </a:schemeClr>
                </a:solidFill>
              </a:rPr>
              <a:t>2019</a:t>
            </a:r>
            <a:r>
              <a:rPr lang="es-MX" sz="1200" dirty="0">
                <a:solidFill>
                  <a:schemeClr val="accent6">
                    <a:lumMod val="50000"/>
                  </a:schemeClr>
                </a:solidFill>
              </a:rPr>
              <a:t> </a:t>
            </a:r>
            <a:r>
              <a:rPr lang="es-MX" sz="1200" dirty="0" smtClean="0">
                <a:solidFill>
                  <a:schemeClr val="accent6">
                    <a:lumMod val="50000"/>
                  </a:schemeClr>
                </a:solidFill>
              </a:rPr>
              <a:t>y se activaron las rúbricas mediante la </a:t>
            </a:r>
            <a:r>
              <a:rPr lang="es-MX" sz="1200" dirty="0">
                <a:solidFill>
                  <a:schemeClr val="accent6">
                    <a:lumMod val="50000"/>
                  </a:schemeClr>
                </a:solidFill>
              </a:rPr>
              <a:t>dirección </a:t>
            </a:r>
            <a:r>
              <a:rPr lang="es-MX" sz="1200" dirty="0" smtClean="0">
                <a:solidFill>
                  <a:schemeClr val="accent6">
                    <a:lumMod val="50000"/>
                  </a:schemeClr>
                </a:solidFill>
              </a:rPr>
              <a:t>electrónica </a:t>
            </a:r>
            <a:r>
              <a:rPr lang="es-MX" sz="1200" i="1" dirty="0">
                <a:hlinkClick r:id="rId3"/>
              </a:rPr>
              <a:t>http://</a:t>
            </a:r>
            <a:r>
              <a:rPr lang="es-MX" sz="1200" i="1" dirty="0" smtClean="0">
                <a:hlinkClick r:id="rId3"/>
              </a:rPr>
              <a:t>dgdge.sep.gob.mx/PNCE2018_2019/</a:t>
            </a:r>
            <a:r>
              <a:rPr lang="es-MX" sz="1200" i="1" dirty="0" smtClean="0"/>
              <a:t> </a:t>
            </a:r>
          </a:p>
          <a:p>
            <a:pPr algn="just"/>
            <a:endParaRPr lang="es-MX" sz="1200" dirty="0">
              <a:solidFill>
                <a:schemeClr val="accent6">
                  <a:lumMod val="50000"/>
                </a:schemeClr>
              </a:solidFill>
            </a:endParaRPr>
          </a:p>
          <a:p>
            <a:pPr algn="just"/>
            <a:r>
              <a:rPr lang="es-MX" sz="1200" dirty="0">
                <a:solidFill>
                  <a:schemeClr val="accent6">
                    <a:lumMod val="50000"/>
                  </a:schemeClr>
                </a:solidFill>
              </a:rPr>
              <a:t>A fin de favorecer la confiabilidad de los resultados </a:t>
            </a:r>
            <a:r>
              <a:rPr lang="es-MX" sz="1200" dirty="0" smtClean="0">
                <a:solidFill>
                  <a:schemeClr val="accent6">
                    <a:lumMod val="50000"/>
                  </a:schemeClr>
                </a:solidFill>
              </a:rPr>
              <a:t>se programó la generación de un acuse con QR único (Quick response </a:t>
            </a:r>
            <a:r>
              <a:rPr lang="es-MX" sz="1200" dirty="0" err="1" smtClean="0">
                <a:solidFill>
                  <a:schemeClr val="accent6">
                    <a:lumMod val="50000"/>
                  </a:schemeClr>
                </a:solidFill>
              </a:rPr>
              <a:t>code</a:t>
            </a:r>
            <a:r>
              <a:rPr lang="es-MX" sz="1200" dirty="0" smtClean="0">
                <a:solidFill>
                  <a:schemeClr val="accent6">
                    <a:lumMod val="50000"/>
                  </a:schemeClr>
                </a:solidFill>
              </a:rPr>
              <a:t>, o código de respuesta rápida), que se activa para ser descargado por los directores al concluir el cuestionario, lo que garantiza que la información proporcionada, represente la opinión de cada escuela. El acuse contiene la firma del responsable de proporcionar la información y el sello del plantel.  </a:t>
            </a:r>
            <a:endParaRPr lang="es-MX" sz="1200" dirty="0">
              <a:solidFill>
                <a:schemeClr val="accent6">
                  <a:lumMod val="50000"/>
                </a:schemeClr>
              </a:solidFill>
            </a:endParaRPr>
          </a:p>
          <a:p>
            <a:pPr algn="just"/>
            <a:endParaRPr lang="es-MX" sz="1200" dirty="0">
              <a:solidFill>
                <a:schemeClr val="accent6">
                  <a:lumMod val="50000"/>
                </a:schemeClr>
              </a:solidFill>
            </a:endParaRPr>
          </a:p>
          <a:p>
            <a:pPr algn="just"/>
            <a:r>
              <a:rPr lang="es-MX" sz="1200" dirty="0" smtClean="0">
                <a:solidFill>
                  <a:schemeClr val="accent6">
                    <a:lumMod val="50000"/>
                  </a:schemeClr>
                </a:solidFill>
              </a:rPr>
              <a:t>El presente informe muestra los resultados sobre la percepción del clima en la escuela y de las habilidades sociales y emocionales de los alumnos, obtenidos del levantamiento estatal en </a:t>
            </a:r>
            <a:r>
              <a:rPr lang="es-MX" sz="1200" b="1" dirty="0" smtClean="0">
                <a:solidFill>
                  <a:schemeClr val="accent6">
                    <a:lumMod val="50000"/>
                  </a:schemeClr>
                </a:solidFill>
              </a:rPr>
              <a:t>Tlaxcala</a:t>
            </a:r>
            <a:r>
              <a:rPr lang="es-MX" sz="1200" dirty="0" smtClean="0">
                <a:solidFill>
                  <a:schemeClr val="accent6">
                    <a:lumMod val="50000"/>
                  </a:schemeClr>
                </a:solidFill>
              </a:rPr>
              <a:t> </a:t>
            </a:r>
            <a:r>
              <a:rPr lang="es-MX" sz="1200" dirty="0">
                <a:solidFill>
                  <a:schemeClr val="accent6">
                    <a:lumMod val="50000"/>
                  </a:schemeClr>
                </a:solidFill>
              </a:rPr>
              <a:t>en </a:t>
            </a:r>
            <a:r>
              <a:rPr lang="es-MX" sz="1200" b="1" dirty="0" smtClean="0">
                <a:solidFill>
                  <a:srgbClr val="00664D"/>
                </a:solidFill>
              </a:rPr>
              <a:t>182</a:t>
            </a:r>
            <a:r>
              <a:rPr lang="es-MX" sz="1200" dirty="0" smtClean="0">
                <a:solidFill>
                  <a:schemeClr val="accent6">
                    <a:lumMod val="50000"/>
                  </a:schemeClr>
                </a:solidFill>
              </a:rPr>
              <a:t> escuelas incorporadas al Programa, cuya </a:t>
            </a:r>
            <a:r>
              <a:rPr lang="es-MX" sz="1200" dirty="0">
                <a:solidFill>
                  <a:schemeClr val="accent6">
                    <a:lumMod val="50000"/>
                  </a:schemeClr>
                </a:solidFill>
              </a:rPr>
              <a:t>participación </a:t>
            </a:r>
            <a:r>
              <a:rPr lang="es-MX" sz="1200" dirty="0" smtClean="0">
                <a:solidFill>
                  <a:schemeClr val="accent6">
                    <a:lumMod val="50000"/>
                  </a:schemeClr>
                </a:solidFill>
              </a:rPr>
              <a:t>está integrada </a:t>
            </a:r>
            <a:r>
              <a:rPr lang="es-MX" sz="1200" dirty="0">
                <a:solidFill>
                  <a:schemeClr val="accent6">
                    <a:lumMod val="50000"/>
                  </a:schemeClr>
                </a:solidFill>
              </a:rPr>
              <a:t>en más de </a:t>
            </a:r>
            <a:r>
              <a:rPr lang="es-MX" sz="1200" b="1" dirty="0" smtClean="0">
                <a:solidFill>
                  <a:srgbClr val="00664D"/>
                </a:solidFill>
              </a:rPr>
              <a:t>910</a:t>
            </a:r>
            <a:r>
              <a:rPr lang="es-MX" sz="1200" dirty="0" smtClean="0">
                <a:solidFill>
                  <a:schemeClr val="accent6">
                    <a:lumMod val="50000"/>
                  </a:schemeClr>
                </a:solidFill>
              </a:rPr>
              <a:t> registros, </a:t>
            </a:r>
            <a:r>
              <a:rPr lang="es-MX" sz="1200" dirty="0">
                <a:solidFill>
                  <a:schemeClr val="accent6">
                    <a:lumMod val="50000"/>
                  </a:schemeClr>
                </a:solidFill>
              </a:rPr>
              <a:t>donde </a:t>
            </a:r>
            <a:r>
              <a:rPr lang="es-MX" sz="1200" b="1" dirty="0" smtClean="0">
                <a:solidFill>
                  <a:srgbClr val="00664D"/>
                </a:solidFill>
              </a:rPr>
              <a:t>179</a:t>
            </a:r>
            <a:r>
              <a:rPr lang="es-MX" sz="1200" dirty="0" smtClean="0">
                <a:solidFill>
                  <a:schemeClr val="accent6">
                    <a:lumMod val="50000"/>
                  </a:schemeClr>
                </a:solidFill>
              </a:rPr>
              <a:t> </a:t>
            </a:r>
            <a:r>
              <a:rPr lang="es-MX" sz="1200" dirty="0">
                <a:solidFill>
                  <a:schemeClr val="accent6">
                    <a:lumMod val="50000"/>
                  </a:schemeClr>
                </a:solidFill>
              </a:rPr>
              <a:t>de ellos corresponde al personal directivo, el resto es información proporcionada por los docentes frente a grupo </a:t>
            </a:r>
            <a:r>
              <a:rPr lang="es-MX" sz="1200" dirty="0" smtClean="0">
                <a:solidFill>
                  <a:schemeClr val="accent6">
                    <a:lumMod val="50000"/>
                  </a:schemeClr>
                </a:solidFill>
              </a:rPr>
              <a:t>(</a:t>
            </a:r>
            <a:r>
              <a:rPr lang="es-MX" sz="1200" b="1" dirty="0" smtClean="0">
                <a:solidFill>
                  <a:srgbClr val="00664D"/>
                </a:solidFill>
              </a:rPr>
              <a:t>733</a:t>
            </a:r>
            <a:r>
              <a:rPr lang="es-MX" sz="1200" dirty="0" smtClean="0">
                <a:solidFill>
                  <a:schemeClr val="accent6">
                    <a:lumMod val="50000"/>
                  </a:schemeClr>
                </a:solidFill>
              </a:rPr>
              <a:t>), quienes brindan información de </a:t>
            </a:r>
            <a:r>
              <a:rPr lang="es-MX" sz="1200" b="1" dirty="0" smtClean="0">
                <a:solidFill>
                  <a:srgbClr val="00664D"/>
                </a:solidFill>
              </a:rPr>
              <a:t>1,466</a:t>
            </a:r>
            <a:r>
              <a:rPr lang="es-MX" sz="1200" dirty="0" smtClean="0">
                <a:solidFill>
                  <a:schemeClr val="accent6">
                    <a:lumMod val="50000"/>
                  </a:schemeClr>
                </a:solidFill>
              </a:rPr>
              <a:t> estudiantes.</a:t>
            </a:r>
            <a:endParaRPr lang="es-MX" sz="1200" dirty="0">
              <a:solidFill>
                <a:schemeClr val="accent6">
                  <a:lumMod val="50000"/>
                </a:schemeClr>
              </a:solidFill>
            </a:endParaRPr>
          </a:p>
        </p:txBody>
      </p:sp>
    </p:spTree>
    <p:extLst>
      <p:ext uri="{BB962C8B-B14F-4D97-AF65-F5344CB8AC3E}">
        <p14:creationId xmlns:p14="http://schemas.microsoft.com/office/powerpoint/2010/main" val="3315158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lamada de nube 10"/>
          <p:cNvSpPr/>
          <p:nvPr/>
        </p:nvSpPr>
        <p:spPr>
          <a:xfrm>
            <a:off x="4492269" y="2399220"/>
            <a:ext cx="1943251" cy="1349164"/>
          </a:xfrm>
          <a:prstGeom prst="cloudCallout">
            <a:avLst>
              <a:gd name="adj1" fmla="val -42438"/>
              <a:gd name="adj2" fmla="val 76758"/>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7714CC25-9B12-EA43-A0FC-064365FB695A}"/>
              </a:ext>
            </a:extLst>
          </p:cNvPr>
          <p:cNvSpPr txBox="1"/>
          <p:nvPr/>
        </p:nvSpPr>
        <p:spPr>
          <a:xfrm>
            <a:off x="6189461" y="113842"/>
            <a:ext cx="404278" cy="307777"/>
          </a:xfrm>
          <a:prstGeom prst="rect">
            <a:avLst/>
          </a:prstGeom>
          <a:noFill/>
        </p:spPr>
        <p:txBody>
          <a:bodyPr wrap="none" rtlCol="0">
            <a:spAutoFit/>
          </a:bodyPr>
          <a:lstStyle/>
          <a:p>
            <a:r>
              <a:rPr lang="es-ES_tradnl" sz="1400" b="1" dirty="0" smtClean="0">
                <a:solidFill>
                  <a:srgbClr val="00664D"/>
                </a:solidFill>
              </a:rPr>
              <a:t>29</a:t>
            </a:r>
            <a:endParaRPr lang="es-ES_tradnl" sz="1400" b="1" dirty="0">
              <a:solidFill>
                <a:srgbClr val="00664D"/>
              </a:solidFill>
            </a:endParaRPr>
          </a:p>
        </p:txBody>
      </p:sp>
      <p:sp>
        <p:nvSpPr>
          <p:cNvPr id="22" name="Rectángulo 21"/>
          <p:cNvSpPr/>
          <p:nvPr/>
        </p:nvSpPr>
        <p:spPr>
          <a:xfrm>
            <a:off x="96786" y="530699"/>
            <a:ext cx="5324475" cy="369332"/>
          </a:xfrm>
          <a:prstGeom prst="rect">
            <a:avLst/>
          </a:prstGeom>
        </p:spPr>
        <p:txBody>
          <a:bodyPr wrap="square">
            <a:spAutoFit/>
          </a:bodyPr>
          <a:lstStyle/>
          <a:p>
            <a:r>
              <a:rPr lang="es-MX" b="1" dirty="0" smtClean="0">
                <a:solidFill>
                  <a:schemeClr val="bg1"/>
                </a:solidFill>
              </a:rPr>
              <a:t>Comentarios de los encuestados</a:t>
            </a:r>
            <a:endParaRPr lang="es-MX" b="1" dirty="0">
              <a:solidFill>
                <a:schemeClr val="bg1"/>
              </a:solidFill>
            </a:endParaRPr>
          </a:p>
        </p:txBody>
      </p:sp>
      <p:sp>
        <p:nvSpPr>
          <p:cNvPr id="4" name="CuadroTexto 3"/>
          <p:cNvSpPr txBox="1"/>
          <p:nvPr/>
        </p:nvSpPr>
        <p:spPr>
          <a:xfrm>
            <a:off x="170308" y="984007"/>
            <a:ext cx="1565910" cy="1938992"/>
          </a:xfrm>
          <a:prstGeom prst="rect">
            <a:avLst/>
          </a:prstGeom>
          <a:noFill/>
          <a:ln>
            <a:noFill/>
          </a:ln>
        </p:spPr>
        <p:txBody>
          <a:bodyPr wrap="square" rtlCol="0">
            <a:spAutoFit/>
            <a:scene3d>
              <a:camera prst="orthographicFront"/>
              <a:lightRig rig="soft" dir="t">
                <a:rot lat="0" lon="0" rev="15600000"/>
              </a:lightRig>
            </a:scene3d>
            <a:sp3d extrusionH="57150" prstMaterial="softEdge">
              <a:bevelT w="25400" h="38100"/>
            </a:sp3d>
          </a:bodyPr>
          <a:lstStyle/>
          <a:p>
            <a:pPr>
              <a:tabLst>
                <a:tab pos="1165225" algn="l"/>
              </a:tabLst>
            </a:pPr>
            <a:r>
              <a:rPr lang="es-MX" sz="12000" b="1" dirty="0" smtClean="0">
                <a:ln/>
                <a:solidFill>
                  <a:srgbClr val="009900"/>
                </a:solidFill>
              </a:rPr>
              <a:t>“ </a:t>
            </a:r>
            <a:endParaRPr lang="es-MX" sz="12000" b="1" dirty="0">
              <a:ln/>
              <a:solidFill>
                <a:srgbClr val="009900"/>
              </a:solidFill>
            </a:endParaRPr>
          </a:p>
        </p:txBody>
      </p:sp>
      <p:sp>
        <p:nvSpPr>
          <p:cNvPr id="20" name="CuadroTexto 19"/>
          <p:cNvSpPr txBox="1"/>
          <p:nvPr/>
        </p:nvSpPr>
        <p:spPr>
          <a:xfrm>
            <a:off x="5591417" y="7704259"/>
            <a:ext cx="788670" cy="1938992"/>
          </a:xfrm>
          <a:prstGeom prst="rect">
            <a:avLst/>
          </a:prstGeom>
          <a:noFill/>
          <a:ln>
            <a:noFill/>
          </a:ln>
        </p:spPr>
        <p:txBody>
          <a:bodyPr wrap="square" rtlCol="0">
            <a:spAutoFit/>
          </a:bodyPr>
          <a:lstStyle/>
          <a:p>
            <a:r>
              <a:rPr lang="es-MX" sz="12000" b="1" dirty="0" smtClean="0">
                <a:ln w="10160">
                  <a:solidFill>
                    <a:schemeClr val="accent5"/>
                  </a:solidFill>
                  <a:prstDash val="solid"/>
                </a:ln>
                <a:solidFill>
                  <a:srgbClr val="009900"/>
                </a:solidFill>
                <a:effectLst>
                  <a:outerShdw blurRad="38100" dist="22860" dir="5400000" algn="tl" rotWithShape="0">
                    <a:srgbClr val="000000">
                      <a:alpha val="30000"/>
                    </a:srgbClr>
                  </a:outerShdw>
                </a:effectLst>
              </a:rPr>
              <a:t>”</a:t>
            </a:r>
            <a:endParaRPr lang="es-MX" sz="12000" b="1" dirty="0">
              <a:ln w="10160">
                <a:solidFill>
                  <a:schemeClr val="accent5"/>
                </a:solidFill>
                <a:prstDash val="solid"/>
              </a:ln>
              <a:solidFill>
                <a:srgbClr val="009900"/>
              </a:solidFill>
              <a:effectLst>
                <a:outerShdw blurRad="38100" dist="22860" dir="5400000" algn="tl" rotWithShape="0">
                  <a:srgbClr val="000000">
                    <a:alpha val="30000"/>
                  </a:srgbClr>
                </a:outerShdw>
              </a:effectLst>
            </a:endParaRPr>
          </a:p>
        </p:txBody>
      </p:sp>
      <p:sp>
        <p:nvSpPr>
          <p:cNvPr id="70" name="Llamada ovalada 69"/>
          <p:cNvSpPr/>
          <p:nvPr/>
        </p:nvSpPr>
        <p:spPr>
          <a:xfrm>
            <a:off x="5019266" y="4023413"/>
            <a:ext cx="1527828" cy="1513307"/>
          </a:xfrm>
          <a:prstGeom prst="wedgeEllipseCallout">
            <a:avLst>
              <a:gd name="adj1" fmla="val -64404"/>
              <a:gd name="adj2" fmla="val 13796"/>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4" name="Llamada rectangular redondeada 73"/>
          <p:cNvSpPr/>
          <p:nvPr/>
        </p:nvSpPr>
        <p:spPr>
          <a:xfrm>
            <a:off x="4898633" y="5990492"/>
            <a:ext cx="1603867" cy="1562126"/>
          </a:xfrm>
          <a:prstGeom prst="wedgeRoundRectCallout">
            <a:avLst>
              <a:gd name="adj1" fmla="val -59646"/>
              <a:gd name="adj2" fmla="val -69492"/>
              <a:gd name="adj3" fmla="val 16667"/>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Llamada ovalada 8"/>
          <p:cNvSpPr/>
          <p:nvPr/>
        </p:nvSpPr>
        <p:spPr>
          <a:xfrm>
            <a:off x="2644096" y="6181513"/>
            <a:ext cx="1984486" cy="1662669"/>
          </a:xfrm>
          <a:prstGeom prst="wedgeEllipseCallout">
            <a:avLst>
              <a:gd name="adj1" fmla="val -6066"/>
              <a:gd name="adj2" fmla="val -73265"/>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9" name="Llamada de nube 88"/>
          <p:cNvSpPr/>
          <p:nvPr/>
        </p:nvSpPr>
        <p:spPr>
          <a:xfrm>
            <a:off x="388764" y="6535640"/>
            <a:ext cx="1957328" cy="1281381"/>
          </a:xfrm>
          <a:prstGeom prst="cloudCallout">
            <a:avLst>
              <a:gd name="adj1" fmla="val 50561"/>
              <a:gd name="adj2" fmla="val -83345"/>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Llamada rectangular redondeada 87"/>
          <p:cNvSpPr/>
          <p:nvPr/>
        </p:nvSpPr>
        <p:spPr>
          <a:xfrm>
            <a:off x="272181" y="4362562"/>
            <a:ext cx="1542948" cy="1627930"/>
          </a:xfrm>
          <a:prstGeom prst="wedgeRoundRectCallout">
            <a:avLst>
              <a:gd name="adj1" fmla="val 74040"/>
              <a:gd name="adj2" fmla="val -21386"/>
              <a:gd name="adj3" fmla="val 16667"/>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Llamada rectangular redondeada 9"/>
          <p:cNvSpPr/>
          <p:nvPr/>
        </p:nvSpPr>
        <p:spPr>
          <a:xfrm>
            <a:off x="2395737" y="2042852"/>
            <a:ext cx="1776969" cy="1427956"/>
          </a:xfrm>
          <a:prstGeom prst="wedgeRoundRectCallout">
            <a:avLst>
              <a:gd name="adj1" fmla="val 25086"/>
              <a:gd name="adj2" fmla="val 83943"/>
              <a:gd name="adj3" fmla="val 16667"/>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Llamada ovalada 70"/>
          <p:cNvSpPr/>
          <p:nvPr/>
        </p:nvSpPr>
        <p:spPr>
          <a:xfrm>
            <a:off x="327448" y="2423570"/>
            <a:ext cx="1735251" cy="1593455"/>
          </a:xfrm>
          <a:prstGeom prst="wedgeEllipseCallout">
            <a:avLst>
              <a:gd name="adj1" fmla="val 65571"/>
              <a:gd name="adj2" fmla="val 55100"/>
            </a:avLst>
          </a:prstGeom>
          <a:solidFill>
            <a:srgbClr val="002060">
              <a:alpha val="8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ángulo 27"/>
          <p:cNvSpPr/>
          <p:nvPr/>
        </p:nvSpPr>
        <p:spPr>
          <a:xfrm>
            <a:off x="4664266" y="2641141"/>
            <a:ext cx="1600492" cy="784830"/>
          </a:xfrm>
          <a:prstGeom prst="rect">
            <a:avLst/>
          </a:prstGeom>
        </p:spPr>
        <p:txBody>
          <a:bodyPr wrap="square">
            <a:spAutoFit/>
          </a:bodyPr>
          <a:lstStyle/>
          <a:p>
            <a:pPr algn="ctr"/>
            <a:r>
              <a:rPr lang="es-MX" sz="900" i="1" dirty="0">
                <a:solidFill>
                  <a:schemeClr val="bg1">
                    <a:lumMod val="95000"/>
                  </a:schemeClr>
                </a:solidFill>
              </a:rPr>
              <a:t>Algunas respuestas necesitan ser abiertas ya que es muy complicado encuadrar los hechos en la escala</a:t>
            </a:r>
          </a:p>
        </p:txBody>
      </p:sp>
      <p:pic>
        <p:nvPicPr>
          <p:cNvPr id="13" name="Imagen 12"/>
          <p:cNvPicPr>
            <a:picLocks noChangeAspect="1"/>
          </p:cNvPicPr>
          <p:nvPr/>
        </p:nvPicPr>
        <p:blipFill>
          <a:blip r:embed="rId3"/>
          <a:stretch>
            <a:fillRect/>
          </a:stretch>
        </p:blipFill>
        <p:spPr>
          <a:xfrm>
            <a:off x="2325252" y="4068619"/>
            <a:ext cx="2343150" cy="1628775"/>
          </a:xfrm>
          <a:prstGeom prst="rect">
            <a:avLst/>
          </a:prstGeom>
        </p:spPr>
      </p:pic>
      <p:sp>
        <p:nvSpPr>
          <p:cNvPr id="24" name="Rectángulo 23"/>
          <p:cNvSpPr/>
          <p:nvPr/>
        </p:nvSpPr>
        <p:spPr>
          <a:xfrm>
            <a:off x="2836519" y="6370471"/>
            <a:ext cx="1644027" cy="1446550"/>
          </a:xfrm>
          <a:prstGeom prst="rect">
            <a:avLst/>
          </a:prstGeom>
        </p:spPr>
        <p:txBody>
          <a:bodyPr wrap="square">
            <a:spAutoFit/>
          </a:bodyPr>
          <a:lstStyle/>
          <a:p>
            <a:pPr algn="ctr"/>
            <a:r>
              <a:rPr lang="es-MX" sz="800" i="1" dirty="0">
                <a:solidFill>
                  <a:schemeClr val="bg1">
                    <a:lumMod val="95000"/>
                  </a:schemeClr>
                </a:solidFill>
              </a:rPr>
              <a:t>El cuestionario debe </a:t>
            </a:r>
            <a:r>
              <a:rPr lang="es-MX" sz="800" i="1">
                <a:solidFill>
                  <a:schemeClr val="bg1">
                    <a:lumMod val="95000"/>
                  </a:schemeClr>
                </a:solidFill>
              </a:rPr>
              <a:t>ser </a:t>
            </a:r>
            <a:r>
              <a:rPr lang="es-MX" sz="800" i="1" smtClean="0">
                <a:solidFill>
                  <a:schemeClr val="bg1">
                    <a:lumMod val="95000"/>
                  </a:schemeClr>
                </a:solidFill>
              </a:rPr>
              <a:t>más </a:t>
            </a:r>
            <a:r>
              <a:rPr lang="es-MX" sz="800" i="1" dirty="0">
                <a:solidFill>
                  <a:schemeClr val="bg1">
                    <a:lumMod val="95000"/>
                  </a:schemeClr>
                </a:solidFill>
              </a:rPr>
              <a:t>especifico en situaciones de maltrato pues se presentan algunas incidencias de falta de </a:t>
            </a:r>
            <a:r>
              <a:rPr lang="es-MX" sz="800" i="1" dirty="0" smtClean="0">
                <a:solidFill>
                  <a:schemeClr val="bg1">
                    <a:lumMod val="95000"/>
                  </a:schemeClr>
                </a:solidFill>
              </a:rPr>
              <a:t>práctica </a:t>
            </a:r>
            <a:r>
              <a:rPr lang="es-MX" sz="800" i="1" dirty="0">
                <a:solidFill>
                  <a:schemeClr val="bg1">
                    <a:lumMod val="95000"/>
                  </a:schemeClr>
                </a:solidFill>
              </a:rPr>
              <a:t>de valores pero de manera puntualizada en diferencias de ideologías y de respeto de </a:t>
            </a:r>
            <a:r>
              <a:rPr lang="es-MX" sz="800" i="1" dirty="0" smtClean="0">
                <a:solidFill>
                  <a:schemeClr val="bg1">
                    <a:lumMod val="95000"/>
                  </a:schemeClr>
                </a:solidFill>
              </a:rPr>
              <a:t>géneros </a:t>
            </a:r>
            <a:r>
              <a:rPr lang="es-MX" sz="800" i="1" dirty="0">
                <a:solidFill>
                  <a:schemeClr val="bg1">
                    <a:lumMod val="95000"/>
                  </a:schemeClr>
                </a:solidFill>
              </a:rPr>
              <a:t>además de conflictos de enojos</a:t>
            </a:r>
          </a:p>
        </p:txBody>
      </p:sp>
      <p:sp>
        <p:nvSpPr>
          <p:cNvPr id="31" name="Rectángulo 30"/>
          <p:cNvSpPr/>
          <p:nvPr/>
        </p:nvSpPr>
        <p:spPr>
          <a:xfrm>
            <a:off x="5004234" y="4340989"/>
            <a:ext cx="1600492" cy="923330"/>
          </a:xfrm>
          <a:prstGeom prst="rect">
            <a:avLst/>
          </a:prstGeom>
        </p:spPr>
        <p:txBody>
          <a:bodyPr wrap="square">
            <a:spAutoFit/>
          </a:bodyPr>
          <a:lstStyle/>
          <a:p>
            <a:pPr algn="ctr"/>
            <a:r>
              <a:rPr lang="es-MX" sz="900" i="1" dirty="0">
                <a:solidFill>
                  <a:schemeClr val="bg1">
                    <a:lumMod val="95000"/>
                  </a:schemeClr>
                </a:solidFill>
              </a:rPr>
              <a:t>La aplicación del cuestionario se debe realizar en dos momentos para poder efectuar un análisis comparativo</a:t>
            </a:r>
          </a:p>
        </p:txBody>
      </p:sp>
      <p:sp>
        <p:nvSpPr>
          <p:cNvPr id="32" name="Rectángulo 31"/>
          <p:cNvSpPr/>
          <p:nvPr/>
        </p:nvSpPr>
        <p:spPr>
          <a:xfrm>
            <a:off x="4898727" y="6158067"/>
            <a:ext cx="1600492" cy="1323439"/>
          </a:xfrm>
          <a:prstGeom prst="rect">
            <a:avLst/>
          </a:prstGeom>
        </p:spPr>
        <p:txBody>
          <a:bodyPr wrap="square">
            <a:spAutoFit/>
          </a:bodyPr>
          <a:lstStyle/>
          <a:p>
            <a:pPr algn="ctr"/>
            <a:r>
              <a:rPr lang="es-MX" sz="800" i="1" dirty="0" smtClean="0">
                <a:solidFill>
                  <a:schemeClr val="bg1">
                    <a:lumMod val="95000"/>
                  </a:schemeClr>
                </a:solidFill>
              </a:rPr>
              <a:t>Nuestra institución se encuentra en mejora continua en la materia de convivencia sin embargo afrontamos un reto al tener problemáticas sociales en la comunidad que no podemos superar del todo por nuestro contexto</a:t>
            </a:r>
            <a:endParaRPr lang="es-MX" sz="800" i="1" dirty="0">
              <a:solidFill>
                <a:schemeClr val="bg1">
                  <a:lumMod val="95000"/>
                </a:schemeClr>
              </a:solidFill>
            </a:endParaRPr>
          </a:p>
        </p:txBody>
      </p:sp>
      <p:sp>
        <p:nvSpPr>
          <p:cNvPr id="33" name="Rectángulo 32"/>
          <p:cNvSpPr/>
          <p:nvPr/>
        </p:nvSpPr>
        <p:spPr>
          <a:xfrm>
            <a:off x="2489208" y="2102315"/>
            <a:ext cx="1600492" cy="1338828"/>
          </a:xfrm>
          <a:prstGeom prst="rect">
            <a:avLst/>
          </a:prstGeom>
        </p:spPr>
        <p:txBody>
          <a:bodyPr wrap="square">
            <a:spAutoFit/>
          </a:bodyPr>
          <a:lstStyle/>
          <a:p>
            <a:pPr algn="ctr"/>
            <a:r>
              <a:rPr lang="es-MX" sz="900" i="1" dirty="0" smtClean="0">
                <a:solidFill>
                  <a:schemeClr val="bg1">
                    <a:lumMod val="95000"/>
                  </a:schemeClr>
                </a:solidFill>
              </a:rPr>
              <a:t>Esperemos </a:t>
            </a:r>
            <a:r>
              <a:rPr lang="es-MX" sz="900" i="1" dirty="0">
                <a:solidFill>
                  <a:schemeClr val="bg1">
                    <a:lumMod val="95000"/>
                  </a:schemeClr>
                </a:solidFill>
              </a:rPr>
              <a:t>que nos den a conocer los resultados de esta encuesta a manera general de nuestra institución para saber en que hay que mejorar o buscar nuevas estrategias para mejorar</a:t>
            </a:r>
          </a:p>
        </p:txBody>
      </p:sp>
      <p:sp>
        <p:nvSpPr>
          <p:cNvPr id="34" name="Rectángulo 33"/>
          <p:cNvSpPr/>
          <p:nvPr/>
        </p:nvSpPr>
        <p:spPr>
          <a:xfrm>
            <a:off x="373616" y="2629418"/>
            <a:ext cx="1600492" cy="1200329"/>
          </a:xfrm>
          <a:prstGeom prst="rect">
            <a:avLst/>
          </a:prstGeom>
        </p:spPr>
        <p:txBody>
          <a:bodyPr wrap="square">
            <a:spAutoFit/>
          </a:bodyPr>
          <a:lstStyle/>
          <a:p>
            <a:pPr algn="ctr"/>
            <a:r>
              <a:rPr lang="es-MX" sz="900" i="1" dirty="0" smtClean="0">
                <a:solidFill>
                  <a:schemeClr val="bg1">
                    <a:lumMod val="95000"/>
                  </a:schemeClr>
                </a:solidFill>
              </a:rPr>
              <a:t>Con relación al conocimiento de las reglas o reglamentos los alumnos, padres de familia y docentes, si se tiene pero en muchas ocasiones se trata de evadir</a:t>
            </a:r>
            <a:endParaRPr lang="es-MX" sz="900" i="1" dirty="0">
              <a:solidFill>
                <a:schemeClr val="bg1">
                  <a:lumMod val="95000"/>
                </a:schemeClr>
              </a:solidFill>
            </a:endParaRPr>
          </a:p>
        </p:txBody>
      </p:sp>
      <p:sp>
        <p:nvSpPr>
          <p:cNvPr id="35" name="Rectángulo 34"/>
          <p:cNvSpPr/>
          <p:nvPr/>
        </p:nvSpPr>
        <p:spPr>
          <a:xfrm>
            <a:off x="243409" y="4536547"/>
            <a:ext cx="1600492" cy="1338828"/>
          </a:xfrm>
          <a:prstGeom prst="rect">
            <a:avLst/>
          </a:prstGeom>
        </p:spPr>
        <p:txBody>
          <a:bodyPr wrap="square">
            <a:spAutoFit/>
          </a:bodyPr>
          <a:lstStyle/>
          <a:p>
            <a:pPr algn="ctr"/>
            <a:r>
              <a:rPr lang="es-MX" sz="900" i="1" dirty="0">
                <a:solidFill>
                  <a:schemeClr val="bg1">
                    <a:lumMod val="95000"/>
                  </a:schemeClr>
                </a:solidFill>
              </a:rPr>
              <a:t>De manera </a:t>
            </a:r>
            <a:r>
              <a:rPr lang="es-MX" sz="900" i="1" dirty="0" smtClean="0">
                <a:solidFill>
                  <a:schemeClr val="bg1">
                    <a:lumMod val="95000"/>
                  </a:schemeClr>
                </a:solidFill>
              </a:rPr>
              <a:t>general, </a:t>
            </a:r>
            <a:r>
              <a:rPr lang="es-MX" sz="900" i="1" dirty="0">
                <a:solidFill>
                  <a:schemeClr val="bg1">
                    <a:lumMod val="95000"/>
                  </a:schemeClr>
                </a:solidFill>
              </a:rPr>
              <a:t>la mayor parte de los alumnos cumplen y se respetan para cumplir el acuerdo de </a:t>
            </a:r>
            <a:r>
              <a:rPr lang="es-MX" sz="900" i="1" dirty="0" smtClean="0">
                <a:solidFill>
                  <a:schemeClr val="bg1">
                    <a:lumMod val="95000"/>
                  </a:schemeClr>
                </a:solidFill>
              </a:rPr>
              <a:t>convivencia, </a:t>
            </a:r>
            <a:r>
              <a:rPr lang="es-MX" sz="900" i="1" dirty="0">
                <a:solidFill>
                  <a:schemeClr val="bg1">
                    <a:lumMod val="95000"/>
                  </a:schemeClr>
                </a:solidFill>
              </a:rPr>
              <a:t>desgraciadamente fuera de la escuela no es así</a:t>
            </a:r>
          </a:p>
        </p:txBody>
      </p:sp>
      <p:sp>
        <p:nvSpPr>
          <p:cNvPr id="36" name="Rectángulo 35"/>
          <p:cNvSpPr/>
          <p:nvPr/>
        </p:nvSpPr>
        <p:spPr>
          <a:xfrm>
            <a:off x="549467" y="6802831"/>
            <a:ext cx="1600492" cy="784830"/>
          </a:xfrm>
          <a:prstGeom prst="rect">
            <a:avLst/>
          </a:prstGeom>
        </p:spPr>
        <p:txBody>
          <a:bodyPr wrap="square">
            <a:spAutoFit/>
          </a:bodyPr>
          <a:lstStyle/>
          <a:p>
            <a:pPr algn="ctr"/>
            <a:r>
              <a:rPr lang="es-MX" sz="900" i="1" dirty="0">
                <a:solidFill>
                  <a:schemeClr val="bg1">
                    <a:lumMod val="95000"/>
                  </a:schemeClr>
                </a:solidFill>
              </a:rPr>
              <a:t>Las respuestas muchas veces tienen que ver con el contexto en el que se desenvuelven nuestros alumnos</a:t>
            </a:r>
          </a:p>
        </p:txBody>
      </p:sp>
      <p:sp>
        <p:nvSpPr>
          <p:cNvPr id="25" name="CuadroTexto 24"/>
          <p:cNvSpPr txBox="1"/>
          <p:nvPr/>
        </p:nvSpPr>
        <p:spPr>
          <a:xfrm>
            <a:off x="461269" y="8299712"/>
            <a:ext cx="5029230" cy="369332"/>
          </a:xfrm>
          <a:prstGeom prst="rect">
            <a:avLst/>
          </a:prstGeom>
          <a:noFill/>
        </p:spPr>
        <p:txBody>
          <a:bodyPr wrap="square" rtlCol="0">
            <a:spAutoFit/>
          </a:bodyPr>
          <a:lstStyle/>
          <a:p>
            <a:r>
              <a:rPr lang="es-MX" sz="900" i="1" dirty="0" smtClean="0"/>
              <a:t>Fuente: Los comentarios incluidos fueron proporcionados por directores y docentes frente a grupo que participaron en el levantamiento de información de la entidad.</a:t>
            </a:r>
            <a:endParaRPr lang="es-MX" sz="900" i="1" dirty="0"/>
          </a:p>
        </p:txBody>
      </p:sp>
    </p:spTree>
    <p:extLst>
      <p:ext uri="{BB962C8B-B14F-4D97-AF65-F5344CB8AC3E}">
        <p14:creationId xmlns:p14="http://schemas.microsoft.com/office/powerpoint/2010/main" val="175090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412292" cy="307777"/>
          </a:xfrm>
          <a:prstGeom prst="rect">
            <a:avLst/>
          </a:prstGeom>
          <a:noFill/>
        </p:spPr>
        <p:txBody>
          <a:bodyPr wrap="none" rtlCol="0">
            <a:spAutoFit/>
          </a:bodyPr>
          <a:lstStyle/>
          <a:p>
            <a:r>
              <a:rPr lang="es-ES_tradnl" sz="1400" b="1" dirty="0" smtClean="0">
                <a:solidFill>
                  <a:srgbClr val="00664D"/>
                </a:solidFill>
              </a:rPr>
              <a:t>03</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648519" y="3973151"/>
            <a:ext cx="5540942" cy="635797"/>
          </a:xfrm>
          <a:prstGeom prst="rect">
            <a:avLst/>
          </a:prstGeom>
        </p:spPr>
        <p:txBody>
          <a:bodyPr rtlCol="0" anchor="ctr">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smtClean="0">
                <a:solidFill>
                  <a:schemeClr val="accent6">
                    <a:lumMod val="75000"/>
                  </a:schemeClr>
                </a:solidFill>
              </a:rPr>
              <a:t>Metodología de aplicación</a:t>
            </a:r>
            <a:endParaRPr lang="es-ES" sz="2400" b="1" dirty="0">
              <a:solidFill>
                <a:schemeClr val="accent6">
                  <a:lumMod val="75000"/>
                </a:schemeClr>
              </a:solidFill>
            </a:endParaRPr>
          </a:p>
        </p:txBody>
      </p:sp>
      <p:sp>
        <p:nvSpPr>
          <p:cNvPr id="2" name="Rectángulo 1"/>
          <p:cNvSpPr/>
          <p:nvPr/>
        </p:nvSpPr>
        <p:spPr>
          <a:xfrm>
            <a:off x="228600" y="570209"/>
            <a:ext cx="5029200" cy="338554"/>
          </a:xfrm>
          <a:prstGeom prst="rect">
            <a:avLst/>
          </a:prstGeom>
        </p:spPr>
        <p:txBody>
          <a:bodyPr wrap="square">
            <a:spAutoFit/>
          </a:bodyPr>
          <a:lstStyle/>
          <a:p>
            <a:r>
              <a:rPr lang="es-MX" sz="1600" b="1" dirty="0">
                <a:solidFill>
                  <a:schemeClr val="bg1"/>
                </a:solidFill>
              </a:rPr>
              <a:t>Evaluación </a:t>
            </a:r>
            <a:r>
              <a:rPr lang="es-MX" sz="1600" b="1" dirty="0" smtClean="0">
                <a:solidFill>
                  <a:schemeClr val="bg1"/>
                </a:solidFill>
              </a:rPr>
              <a:t>Interna. Ciclo </a:t>
            </a:r>
            <a:r>
              <a:rPr lang="es-MX" sz="1600" b="1" dirty="0">
                <a:solidFill>
                  <a:schemeClr val="bg1"/>
                </a:solidFill>
              </a:rPr>
              <a:t>escolar 2018-2019</a:t>
            </a:r>
          </a:p>
        </p:txBody>
      </p:sp>
    </p:spTree>
    <p:extLst>
      <p:ext uri="{BB962C8B-B14F-4D97-AF65-F5344CB8AC3E}">
        <p14:creationId xmlns:p14="http://schemas.microsoft.com/office/powerpoint/2010/main" val="2243669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429926" cy="307777"/>
          </a:xfrm>
          <a:prstGeom prst="rect">
            <a:avLst/>
          </a:prstGeom>
          <a:noFill/>
        </p:spPr>
        <p:txBody>
          <a:bodyPr wrap="none" rtlCol="0">
            <a:spAutoFit/>
          </a:bodyPr>
          <a:lstStyle/>
          <a:p>
            <a:r>
              <a:rPr lang="es-ES_tradnl" sz="1400" b="1" dirty="0" smtClean="0">
                <a:solidFill>
                  <a:srgbClr val="00664D"/>
                </a:solidFill>
              </a:rPr>
              <a:t>04</a:t>
            </a:r>
            <a:endParaRPr lang="es-ES_tradnl" sz="1400" b="1" dirty="0">
              <a:solidFill>
                <a:srgbClr val="00664D"/>
              </a:solidFill>
            </a:endParaRPr>
          </a:p>
        </p:txBody>
      </p:sp>
      <p:sp>
        <p:nvSpPr>
          <p:cNvPr id="6" name="CuadroTexto 5"/>
          <p:cNvSpPr txBox="1"/>
          <p:nvPr/>
        </p:nvSpPr>
        <p:spPr>
          <a:xfrm>
            <a:off x="488830" y="1273317"/>
            <a:ext cx="5766093" cy="1015663"/>
          </a:xfrm>
          <a:prstGeom prst="rect">
            <a:avLst/>
          </a:prstGeom>
          <a:noFill/>
        </p:spPr>
        <p:txBody>
          <a:bodyPr wrap="square" rtlCol="0">
            <a:spAutoFit/>
          </a:bodyPr>
          <a:lstStyle/>
          <a:p>
            <a:pPr algn="just"/>
            <a:r>
              <a:rPr lang="es-MX" sz="1200" dirty="0" smtClean="0">
                <a:solidFill>
                  <a:schemeClr val="accent6">
                    <a:lumMod val="50000"/>
                  </a:schemeClr>
                </a:solidFill>
              </a:rPr>
              <a:t>Es el primer tema de la evaluación en línea, se realiza por medio de un instrumento dirigido a directores escolares y docentes frente a grupo. Está compuesto por 52 preguntas cerradas que abordan los ámbitos que a continuación se mencionan:</a:t>
            </a:r>
          </a:p>
          <a:p>
            <a:pPr algn="just"/>
            <a:endParaRPr lang="es-MX" sz="1200" dirty="0" smtClean="0">
              <a:solidFill>
                <a:schemeClr val="accent6">
                  <a:lumMod val="50000"/>
                </a:schemeClr>
              </a:solidFill>
            </a:endParaRPr>
          </a:p>
        </p:txBody>
      </p:sp>
      <p:grpSp>
        <p:nvGrpSpPr>
          <p:cNvPr id="31" name="Group 88">
            <a:extLst>
              <a:ext uri="{FF2B5EF4-FFF2-40B4-BE49-F238E27FC236}">
                <a16:creationId xmlns:a16="http://schemas.microsoft.com/office/drawing/2014/main" id="{7F65B851-AED2-644F-902E-F0FFE7A37575}"/>
              </a:ext>
            </a:extLst>
          </p:cNvPr>
          <p:cNvGrpSpPr/>
          <p:nvPr/>
        </p:nvGrpSpPr>
        <p:grpSpPr>
          <a:xfrm>
            <a:off x="946931" y="2320994"/>
            <a:ext cx="4501002" cy="461665"/>
            <a:chOff x="3251200" y="2177143"/>
            <a:chExt cx="2475825" cy="469245"/>
          </a:xfrm>
        </p:grpSpPr>
        <p:sp>
          <p:nvSpPr>
            <p:cNvPr id="33" name="TextBox 90">
              <a:extLst>
                <a:ext uri="{FF2B5EF4-FFF2-40B4-BE49-F238E27FC236}">
                  <a16:creationId xmlns:a16="http://schemas.microsoft.com/office/drawing/2014/main" id="{7121AC15-1AED-5940-BAA0-76340C15CA33}"/>
                </a:ext>
              </a:extLst>
            </p:cNvPr>
            <p:cNvSpPr txBox="1"/>
            <p:nvPr/>
          </p:nvSpPr>
          <p:spPr>
            <a:xfrm>
              <a:off x="3251200" y="2177143"/>
              <a:ext cx="537500"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Montserrat" pitchFamily="2" charset="77"/>
                </a:rPr>
                <a:t>01</a:t>
              </a:r>
            </a:p>
          </p:txBody>
        </p:sp>
        <p:sp>
          <p:nvSpPr>
            <p:cNvPr id="34" name="TextBox 91">
              <a:extLst>
                <a:ext uri="{FF2B5EF4-FFF2-40B4-BE49-F238E27FC236}">
                  <a16:creationId xmlns:a16="http://schemas.microsoft.com/office/drawing/2014/main" id="{1998846D-6C6F-8247-9897-A5D02411CD8F}"/>
                </a:ext>
              </a:extLst>
            </p:cNvPr>
            <p:cNvSpPr txBox="1"/>
            <p:nvPr/>
          </p:nvSpPr>
          <p:spPr>
            <a:xfrm>
              <a:off x="3566758" y="2270992"/>
              <a:ext cx="2160267" cy="234622"/>
            </a:xfrm>
            <a:prstGeom prst="rect">
              <a:avLst/>
            </a:prstGeom>
            <a:noFill/>
          </p:spPr>
          <p:txBody>
            <a:bodyPr wrap="square" rtlCol="0">
              <a:spAutoFit/>
            </a:bodyPr>
            <a:lstStyle/>
            <a:p>
              <a:pPr lvl="0" defTabSz="914354">
                <a:defRPr/>
              </a:pPr>
              <a:r>
                <a:rPr lang="es-MX" sz="900" b="1" kern="0" cap="all" dirty="0">
                  <a:solidFill>
                    <a:schemeClr val="accent6">
                      <a:lumMod val="50000"/>
                    </a:schemeClr>
                  </a:solidFill>
                  <a:latin typeface="Montserrat" pitchFamily="2" charset="77"/>
                </a:rPr>
                <a:t>Percepción del Clima  en </a:t>
              </a:r>
              <a:r>
                <a:rPr lang="es-MX" sz="900" b="1" kern="0" cap="all" dirty="0" smtClean="0">
                  <a:solidFill>
                    <a:schemeClr val="accent6">
                      <a:lumMod val="50000"/>
                    </a:schemeClr>
                  </a:solidFill>
                  <a:latin typeface="Montserrat" pitchFamily="2" charset="77"/>
                </a:rPr>
                <a:t>la escuela </a:t>
              </a:r>
              <a:r>
                <a:rPr lang="es-MX" sz="900" b="1" kern="0" cap="all" dirty="0">
                  <a:solidFill>
                    <a:schemeClr val="accent6">
                      <a:lumMod val="50000"/>
                    </a:schemeClr>
                  </a:solidFill>
                  <a:latin typeface="Montserrat" pitchFamily="2" charset="77"/>
                </a:rPr>
                <a:t>y en el aula</a:t>
              </a:r>
            </a:p>
          </p:txBody>
        </p:sp>
      </p:grpSp>
      <p:grpSp>
        <p:nvGrpSpPr>
          <p:cNvPr id="66" name="Group 88">
            <a:extLst>
              <a:ext uri="{FF2B5EF4-FFF2-40B4-BE49-F238E27FC236}">
                <a16:creationId xmlns:a16="http://schemas.microsoft.com/office/drawing/2014/main" id="{7F65B851-AED2-644F-902E-F0FFE7A37575}"/>
              </a:ext>
            </a:extLst>
          </p:cNvPr>
          <p:cNvGrpSpPr/>
          <p:nvPr/>
        </p:nvGrpSpPr>
        <p:grpSpPr>
          <a:xfrm>
            <a:off x="1195957" y="2773289"/>
            <a:ext cx="2637156" cy="461664"/>
            <a:chOff x="3251200" y="2177143"/>
            <a:chExt cx="2761585" cy="469245"/>
          </a:xfrm>
        </p:grpSpPr>
        <p:sp>
          <p:nvSpPr>
            <p:cNvPr id="67" name="TextBox 90">
              <a:extLst>
                <a:ext uri="{FF2B5EF4-FFF2-40B4-BE49-F238E27FC236}">
                  <a16:creationId xmlns:a16="http://schemas.microsoft.com/office/drawing/2014/main" id="{7121AC15-1AED-5940-BAA0-76340C15CA33}"/>
                </a:ext>
              </a:extLst>
            </p:cNvPr>
            <p:cNvSpPr txBox="1"/>
            <p:nvPr/>
          </p:nvSpPr>
          <p:spPr>
            <a:xfrm>
              <a:off x="3251200" y="2177143"/>
              <a:ext cx="601288"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6600FF"/>
                  </a:solidFill>
                  <a:effectLst/>
                  <a:uLnTx/>
                  <a:uFillTx/>
                  <a:latin typeface="Montserrat" pitchFamily="2" charset="77"/>
                </a:rPr>
                <a:t>02</a:t>
              </a:r>
              <a:endParaRPr kumimoji="0" lang="en-US" sz="2400" b="1" i="0" u="none" strike="noStrike" kern="0" cap="none" spc="0" normalizeH="0" baseline="0" noProof="0" dirty="0">
                <a:ln>
                  <a:noFill/>
                </a:ln>
                <a:solidFill>
                  <a:srgbClr val="6600FF"/>
                </a:solidFill>
                <a:effectLst/>
                <a:uLnTx/>
                <a:uFillTx/>
                <a:latin typeface="Montserrat" pitchFamily="2" charset="77"/>
              </a:endParaRPr>
            </a:p>
          </p:txBody>
        </p:sp>
        <p:sp>
          <p:nvSpPr>
            <p:cNvPr id="68" name="TextBox 91">
              <a:extLst>
                <a:ext uri="{FF2B5EF4-FFF2-40B4-BE49-F238E27FC236}">
                  <a16:creationId xmlns:a16="http://schemas.microsoft.com/office/drawing/2014/main" id="{1998846D-6C6F-8247-9897-A5D02411CD8F}"/>
                </a:ext>
              </a:extLst>
            </p:cNvPr>
            <p:cNvSpPr txBox="1"/>
            <p:nvPr/>
          </p:nvSpPr>
          <p:spPr>
            <a:xfrm>
              <a:off x="3852518" y="2270991"/>
              <a:ext cx="2160267" cy="234622"/>
            </a:xfrm>
            <a:prstGeom prst="rect">
              <a:avLst/>
            </a:prstGeom>
            <a:noFill/>
          </p:spPr>
          <p:txBody>
            <a:bodyPr wrap="square" rtlCol="0">
              <a:spAutoFit/>
            </a:bodyPr>
            <a:lstStyle/>
            <a:p>
              <a:pPr lvl="0" defTabSz="914354">
                <a:defRPr/>
              </a:pPr>
              <a:r>
                <a:rPr lang="es-MX" sz="900" b="1" kern="0" cap="all" dirty="0">
                  <a:solidFill>
                    <a:schemeClr val="accent6">
                      <a:lumMod val="50000"/>
                    </a:schemeClr>
                  </a:solidFill>
                  <a:latin typeface="Montserrat" pitchFamily="2" charset="77"/>
                </a:rPr>
                <a:t>Percepción </a:t>
              </a:r>
              <a:r>
                <a:rPr lang="es-MX" sz="900" b="1" kern="0" cap="all" dirty="0" smtClean="0">
                  <a:solidFill>
                    <a:schemeClr val="accent6">
                      <a:lumMod val="50000"/>
                    </a:schemeClr>
                  </a:solidFill>
                  <a:latin typeface="Montserrat" pitchFamily="2" charset="77"/>
                </a:rPr>
                <a:t>DE CONFLICTOS</a:t>
              </a:r>
              <a:endParaRPr lang="es-MX" sz="900" b="1" kern="0" cap="all" dirty="0">
                <a:solidFill>
                  <a:schemeClr val="accent6">
                    <a:lumMod val="50000"/>
                  </a:schemeClr>
                </a:solidFill>
                <a:latin typeface="Montserrat" pitchFamily="2" charset="77"/>
              </a:endParaRPr>
            </a:p>
          </p:txBody>
        </p:sp>
      </p:grpSp>
      <p:grpSp>
        <p:nvGrpSpPr>
          <p:cNvPr id="69" name="Group 88">
            <a:extLst>
              <a:ext uri="{FF2B5EF4-FFF2-40B4-BE49-F238E27FC236}">
                <a16:creationId xmlns:a16="http://schemas.microsoft.com/office/drawing/2014/main" id="{7F65B851-AED2-644F-902E-F0FFE7A37575}"/>
              </a:ext>
            </a:extLst>
          </p:cNvPr>
          <p:cNvGrpSpPr/>
          <p:nvPr/>
        </p:nvGrpSpPr>
        <p:grpSpPr>
          <a:xfrm>
            <a:off x="1453241" y="3243078"/>
            <a:ext cx="2637156" cy="461664"/>
            <a:chOff x="3251200" y="2177143"/>
            <a:chExt cx="2761585" cy="469245"/>
          </a:xfrm>
        </p:grpSpPr>
        <p:sp>
          <p:nvSpPr>
            <p:cNvPr id="70" name="TextBox 90">
              <a:extLst>
                <a:ext uri="{FF2B5EF4-FFF2-40B4-BE49-F238E27FC236}">
                  <a16:creationId xmlns:a16="http://schemas.microsoft.com/office/drawing/2014/main" id="{7121AC15-1AED-5940-BAA0-76340C15CA33}"/>
                </a:ext>
              </a:extLst>
            </p:cNvPr>
            <p:cNvSpPr txBox="1"/>
            <p:nvPr/>
          </p:nvSpPr>
          <p:spPr>
            <a:xfrm>
              <a:off x="3251200" y="2177143"/>
              <a:ext cx="602967"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CC99"/>
                  </a:solidFill>
                  <a:effectLst/>
                  <a:uLnTx/>
                  <a:uFillTx/>
                  <a:latin typeface="Montserrat" pitchFamily="2" charset="77"/>
                </a:rPr>
                <a:t>03</a:t>
              </a:r>
              <a:endParaRPr kumimoji="0" lang="en-US" sz="2400" b="1" i="0" u="none" strike="noStrike" kern="0" cap="none" spc="0" normalizeH="0" baseline="0" noProof="0" dirty="0">
                <a:ln>
                  <a:noFill/>
                </a:ln>
                <a:solidFill>
                  <a:srgbClr val="00CC99"/>
                </a:solidFill>
                <a:effectLst/>
                <a:uLnTx/>
                <a:uFillTx/>
                <a:latin typeface="Montserrat" pitchFamily="2" charset="77"/>
              </a:endParaRPr>
            </a:p>
          </p:txBody>
        </p:sp>
        <p:sp>
          <p:nvSpPr>
            <p:cNvPr id="71" name="TextBox 91">
              <a:extLst>
                <a:ext uri="{FF2B5EF4-FFF2-40B4-BE49-F238E27FC236}">
                  <a16:creationId xmlns:a16="http://schemas.microsoft.com/office/drawing/2014/main" id="{1998846D-6C6F-8247-9897-A5D02411CD8F}"/>
                </a:ext>
              </a:extLst>
            </p:cNvPr>
            <p:cNvSpPr txBox="1"/>
            <p:nvPr/>
          </p:nvSpPr>
          <p:spPr>
            <a:xfrm>
              <a:off x="3852518" y="2270991"/>
              <a:ext cx="2160267" cy="234622"/>
            </a:xfrm>
            <a:prstGeom prst="rect">
              <a:avLst/>
            </a:prstGeom>
            <a:noFill/>
          </p:spPr>
          <p:txBody>
            <a:bodyPr wrap="square" rtlCol="0">
              <a:spAutoFit/>
            </a:bodyPr>
            <a:lstStyle/>
            <a:p>
              <a:pPr lvl="0" defTabSz="914354">
                <a:defRPr/>
              </a:pPr>
              <a:r>
                <a:rPr lang="es-MX" sz="900" b="1" kern="0" cap="all" dirty="0">
                  <a:solidFill>
                    <a:schemeClr val="accent6">
                      <a:lumMod val="50000"/>
                    </a:schemeClr>
                  </a:solidFill>
                  <a:latin typeface="Montserrat" pitchFamily="2" charset="77"/>
                </a:rPr>
                <a:t>Percepción </a:t>
              </a:r>
              <a:r>
                <a:rPr lang="es-MX" sz="900" b="1" kern="0" cap="all" dirty="0" smtClean="0">
                  <a:solidFill>
                    <a:schemeClr val="accent6">
                      <a:lumMod val="50000"/>
                    </a:schemeClr>
                  </a:solidFill>
                  <a:latin typeface="Montserrat" pitchFamily="2" charset="77"/>
                </a:rPr>
                <a:t>DE AUTOESTIMA</a:t>
              </a:r>
              <a:endParaRPr lang="es-MX" sz="900" b="1" kern="0" cap="all" dirty="0">
                <a:solidFill>
                  <a:schemeClr val="accent6">
                    <a:lumMod val="50000"/>
                  </a:schemeClr>
                </a:solidFill>
                <a:latin typeface="Montserrat" pitchFamily="2" charset="77"/>
              </a:endParaRPr>
            </a:p>
          </p:txBody>
        </p:sp>
      </p:grpSp>
      <p:grpSp>
        <p:nvGrpSpPr>
          <p:cNvPr id="72" name="Group 88">
            <a:extLst>
              <a:ext uri="{FF2B5EF4-FFF2-40B4-BE49-F238E27FC236}">
                <a16:creationId xmlns:a16="http://schemas.microsoft.com/office/drawing/2014/main" id="{7F65B851-AED2-644F-902E-F0FFE7A37575}"/>
              </a:ext>
            </a:extLst>
          </p:cNvPr>
          <p:cNvGrpSpPr/>
          <p:nvPr/>
        </p:nvGrpSpPr>
        <p:grpSpPr>
          <a:xfrm>
            <a:off x="1639885" y="3728883"/>
            <a:ext cx="3503149" cy="461664"/>
            <a:chOff x="3251200" y="2177143"/>
            <a:chExt cx="3668438" cy="469245"/>
          </a:xfrm>
        </p:grpSpPr>
        <p:sp>
          <p:nvSpPr>
            <p:cNvPr id="73" name="TextBox 90">
              <a:extLst>
                <a:ext uri="{FF2B5EF4-FFF2-40B4-BE49-F238E27FC236}">
                  <a16:creationId xmlns:a16="http://schemas.microsoft.com/office/drawing/2014/main" id="{7121AC15-1AED-5940-BAA0-76340C15CA33}"/>
                </a:ext>
              </a:extLst>
            </p:cNvPr>
            <p:cNvSpPr txBox="1"/>
            <p:nvPr/>
          </p:nvSpPr>
          <p:spPr>
            <a:xfrm>
              <a:off x="3251200" y="2177143"/>
              <a:ext cx="633182"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CC00"/>
                  </a:solidFill>
                  <a:effectLst/>
                  <a:uLnTx/>
                  <a:uFillTx/>
                  <a:latin typeface="Montserrat" pitchFamily="2" charset="77"/>
                </a:rPr>
                <a:t>04</a:t>
              </a:r>
              <a:endParaRPr kumimoji="0" lang="en-US" sz="2400" b="1" i="0" u="none" strike="noStrike" kern="0" cap="none" spc="0" normalizeH="0" baseline="0" noProof="0" dirty="0">
                <a:ln>
                  <a:noFill/>
                </a:ln>
                <a:solidFill>
                  <a:srgbClr val="FFCC00"/>
                </a:solidFill>
                <a:effectLst/>
                <a:uLnTx/>
                <a:uFillTx/>
                <a:latin typeface="Montserrat" pitchFamily="2" charset="77"/>
              </a:endParaRPr>
            </a:p>
          </p:txBody>
        </p:sp>
        <p:sp>
          <p:nvSpPr>
            <p:cNvPr id="74" name="TextBox 91">
              <a:extLst>
                <a:ext uri="{FF2B5EF4-FFF2-40B4-BE49-F238E27FC236}">
                  <a16:creationId xmlns:a16="http://schemas.microsoft.com/office/drawing/2014/main" id="{1998846D-6C6F-8247-9897-A5D02411CD8F}"/>
                </a:ext>
              </a:extLst>
            </p:cNvPr>
            <p:cNvSpPr txBox="1"/>
            <p:nvPr/>
          </p:nvSpPr>
          <p:spPr>
            <a:xfrm>
              <a:off x="3852517" y="2294227"/>
              <a:ext cx="3067121" cy="234622"/>
            </a:xfrm>
            <a:prstGeom prst="rect">
              <a:avLst/>
            </a:prstGeom>
            <a:noFill/>
          </p:spPr>
          <p:txBody>
            <a:bodyPr wrap="square" rtlCol="0">
              <a:spAutoFit/>
            </a:bodyPr>
            <a:lstStyle/>
            <a:p>
              <a:pPr lvl="0" defTabSz="914354">
                <a:defRPr/>
              </a:pPr>
              <a:r>
                <a:rPr lang="es-MX" sz="900" b="1" kern="0" cap="all" dirty="0">
                  <a:solidFill>
                    <a:schemeClr val="accent6">
                      <a:lumMod val="50000"/>
                    </a:schemeClr>
                  </a:solidFill>
                  <a:latin typeface="Montserrat" pitchFamily="2" charset="77"/>
                </a:rPr>
                <a:t>Percepción </a:t>
              </a:r>
              <a:r>
                <a:rPr lang="es-MX" sz="900" b="1" kern="0" cap="all" dirty="0" smtClean="0">
                  <a:solidFill>
                    <a:schemeClr val="accent6">
                      <a:lumMod val="50000"/>
                    </a:schemeClr>
                  </a:solidFill>
                  <a:latin typeface="Montserrat" pitchFamily="2" charset="77"/>
                </a:rPr>
                <a:t>DE MANEJO DE EMOCIONES</a:t>
              </a:r>
              <a:endParaRPr lang="es-MX" sz="900" b="1" kern="0" cap="all" dirty="0">
                <a:solidFill>
                  <a:schemeClr val="accent6">
                    <a:lumMod val="50000"/>
                  </a:schemeClr>
                </a:solidFill>
                <a:latin typeface="Montserrat" pitchFamily="2" charset="77"/>
              </a:endParaRPr>
            </a:p>
          </p:txBody>
        </p:sp>
      </p:grpSp>
      <p:grpSp>
        <p:nvGrpSpPr>
          <p:cNvPr id="75" name="Group 88">
            <a:extLst>
              <a:ext uri="{FF2B5EF4-FFF2-40B4-BE49-F238E27FC236}">
                <a16:creationId xmlns:a16="http://schemas.microsoft.com/office/drawing/2014/main" id="{7F65B851-AED2-644F-902E-F0FFE7A37575}"/>
              </a:ext>
            </a:extLst>
          </p:cNvPr>
          <p:cNvGrpSpPr/>
          <p:nvPr/>
        </p:nvGrpSpPr>
        <p:grpSpPr>
          <a:xfrm>
            <a:off x="1912342" y="4214688"/>
            <a:ext cx="3871238" cy="461664"/>
            <a:chOff x="3251200" y="2177143"/>
            <a:chExt cx="4053895" cy="469245"/>
          </a:xfrm>
        </p:grpSpPr>
        <p:sp>
          <p:nvSpPr>
            <p:cNvPr id="76" name="TextBox 90">
              <a:extLst>
                <a:ext uri="{FF2B5EF4-FFF2-40B4-BE49-F238E27FC236}">
                  <a16:creationId xmlns:a16="http://schemas.microsoft.com/office/drawing/2014/main" id="{7121AC15-1AED-5940-BAA0-76340C15CA33}"/>
                </a:ext>
              </a:extLst>
            </p:cNvPr>
            <p:cNvSpPr txBox="1"/>
            <p:nvPr/>
          </p:nvSpPr>
          <p:spPr>
            <a:xfrm>
              <a:off x="3251200" y="2177143"/>
              <a:ext cx="602967"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9900"/>
                  </a:solidFill>
                  <a:effectLst/>
                  <a:uLnTx/>
                  <a:uFillTx/>
                  <a:latin typeface="Montserrat" pitchFamily="2" charset="77"/>
                </a:rPr>
                <a:t>05</a:t>
              </a:r>
              <a:endParaRPr kumimoji="0" lang="en-US" sz="2400" b="1" i="0" u="none" strike="noStrike" kern="0" cap="none" spc="0" normalizeH="0" baseline="0" noProof="0" dirty="0">
                <a:ln>
                  <a:noFill/>
                </a:ln>
                <a:solidFill>
                  <a:srgbClr val="FF9900"/>
                </a:solidFill>
                <a:effectLst/>
                <a:uLnTx/>
                <a:uFillTx/>
                <a:latin typeface="Montserrat" pitchFamily="2" charset="77"/>
              </a:endParaRPr>
            </a:p>
          </p:txBody>
        </p:sp>
        <p:sp>
          <p:nvSpPr>
            <p:cNvPr id="77" name="TextBox 91">
              <a:extLst>
                <a:ext uri="{FF2B5EF4-FFF2-40B4-BE49-F238E27FC236}">
                  <a16:creationId xmlns:a16="http://schemas.microsoft.com/office/drawing/2014/main" id="{1998846D-6C6F-8247-9897-A5D02411CD8F}"/>
                </a:ext>
              </a:extLst>
            </p:cNvPr>
            <p:cNvSpPr txBox="1"/>
            <p:nvPr/>
          </p:nvSpPr>
          <p:spPr>
            <a:xfrm>
              <a:off x="3852518" y="2294227"/>
              <a:ext cx="3452577" cy="234622"/>
            </a:xfrm>
            <a:prstGeom prst="rect">
              <a:avLst/>
            </a:prstGeom>
            <a:noFill/>
          </p:spPr>
          <p:txBody>
            <a:bodyPr wrap="square" rtlCol="0">
              <a:spAutoFit/>
            </a:bodyPr>
            <a:lstStyle/>
            <a:p>
              <a:pPr lvl="0" defTabSz="914354">
                <a:defRPr/>
              </a:pPr>
              <a:r>
                <a:rPr lang="es-MX" sz="900" b="1" kern="0" cap="all" dirty="0" smtClean="0">
                  <a:solidFill>
                    <a:schemeClr val="accent6">
                      <a:lumMod val="50000"/>
                    </a:schemeClr>
                  </a:solidFill>
                  <a:latin typeface="Montserrat" pitchFamily="2" charset="77"/>
                </a:rPr>
                <a:t>PERCEPCIÓN SOBRE EL RESPETO DE LAS REGLAS</a:t>
              </a:r>
              <a:endParaRPr lang="es-MX" sz="900" b="1" kern="0" cap="all" dirty="0">
                <a:solidFill>
                  <a:schemeClr val="accent6">
                    <a:lumMod val="50000"/>
                  </a:schemeClr>
                </a:solidFill>
                <a:latin typeface="Montserrat" pitchFamily="2" charset="77"/>
              </a:endParaRPr>
            </a:p>
          </p:txBody>
        </p:sp>
      </p:grpSp>
      <p:grpSp>
        <p:nvGrpSpPr>
          <p:cNvPr id="78" name="Group 88">
            <a:extLst>
              <a:ext uri="{FF2B5EF4-FFF2-40B4-BE49-F238E27FC236}">
                <a16:creationId xmlns:a16="http://schemas.microsoft.com/office/drawing/2014/main" id="{7F65B851-AED2-644F-902E-F0FFE7A37575}"/>
              </a:ext>
            </a:extLst>
          </p:cNvPr>
          <p:cNvGrpSpPr/>
          <p:nvPr/>
        </p:nvGrpSpPr>
        <p:grpSpPr>
          <a:xfrm>
            <a:off x="2165693" y="4660539"/>
            <a:ext cx="3770286" cy="461664"/>
            <a:chOff x="3251200" y="2177143"/>
            <a:chExt cx="3948180" cy="469245"/>
          </a:xfrm>
        </p:grpSpPr>
        <p:sp>
          <p:nvSpPr>
            <p:cNvPr id="79" name="TextBox 90">
              <a:extLst>
                <a:ext uri="{FF2B5EF4-FFF2-40B4-BE49-F238E27FC236}">
                  <a16:creationId xmlns:a16="http://schemas.microsoft.com/office/drawing/2014/main" id="{7121AC15-1AED-5940-BAA0-76340C15CA33}"/>
                </a:ext>
              </a:extLst>
            </p:cNvPr>
            <p:cNvSpPr txBox="1"/>
            <p:nvPr/>
          </p:nvSpPr>
          <p:spPr>
            <a:xfrm>
              <a:off x="3251200" y="2177143"/>
              <a:ext cx="616396"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latin typeface="Montserrat" pitchFamily="2" charset="77"/>
                </a:rPr>
                <a:t>06</a:t>
              </a:r>
              <a:endParaRPr kumimoji="0" lang="en-US" sz="2400" b="1" i="0" u="none" strike="noStrike" kern="0" cap="none" spc="0" normalizeH="0" baseline="0" noProof="0" dirty="0">
                <a:ln>
                  <a:noFill/>
                </a:ln>
                <a:solidFill>
                  <a:srgbClr val="FF0000"/>
                </a:solidFill>
                <a:effectLst/>
                <a:uLnTx/>
                <a:uFillTx/>
                <a:latin typeface="Montserrat" pitchFamily="2" charset="77"/>
              </a:endParaRPr>
            </a:p>
          </p:txBody>
        </p:sp>
        <p:sp>
          <p:nvSpPr>
            <p:cNvPr id="80" name="TextBox 91">
              <a:extLst>
                <a:ext uri="{FF2B5EF4-FFF2-40B4-BE49-F238E27FC236}">
                  <a16:creationId xmlns:a16="http://schemas.microsoft.com/office/drawing/2014/main" id="{1998846D-6C6F-8247-9897-A5D02411CD8F}"/>
                </a:ext>
              </a:extLst>
            </p:cNvPr>
            <p:cNvSpPr txBox="1"/>
            <p:nvPr/>
          </p:nvSpPr>
          <p:spPr>
            <a:xfrm>
              <a:off x="3852517" y="2270991"/>
              <a:ext cx="3346863" cy="234622"/>
            </a:xfrm>
            <a:prstGeom prst="rect">
              <a:avLst/>
            </a:prstGeom>
            <a:noFill/>
          </p:spPr>
          <p:txBody>
            <a:bodyPr wrap="square" rtlCol="0">
              <a:spAutoFit/>
            </a:bodyPr>
            <a:lstStyle/>
            <a:p>
              <a:pPr lvl="0" defTabSz="914354">
                <a:defRPr/>
              </a:pPr>
              <a:r>
                <a:rPr lang="es-MX" sz="900" b="1" kern="0" cap="all" dirty="0" smtClean="0">
                  <a:solidFill>
                    <a:schemeClr val="accent6">
                      <a:lumMod val="50000"/>
                    </a:schemeClr>
                  </a:solidFill>
                  <a:latin typeface="Montserrat" pitchFamily="2" charset="77"/>
                </a:rPr>
                <a:t>PERCEPCIÓN DE MANEJO DE CONFLICTOS</a:t>
              </a:r>
              <a:endParaRPr lang="es-MX" sz="900" b="1" kern="0" cap="all" dirty="0">
                <a:solidFill>
                  <a:schemeClr val="accent6">
                    <a:lumMod val="50000"/>
                  </a:schemeClr>
                </a:solidFill>
                <a:latin typeface="Montserrat" pitchFamily="2" charset="77"/>
              </a:endParaRPr>
            </a:p>
          </p:txBody>
        </p:sp>
      </p:grpSp>
      <p:grpSp>
        <p:nvGrpSpPr>
          <p:cNvPr id="81" name="Group 88">
            <a:extLst>
              <a:ext uri="{FF2B5EF4-FFF2-40B4-BE49-F238E27FC236}">
                <a16:creationId xmlns:a16="http://schemas.microsoft.com/office/drawing/2014/main" id="{7F65B851-AED2-644F-902E-F0FFE7A37575}"/>
              </a:ext>
            </a:extLst>
          </p:cNvPr>
          <p:cNvGrpSpPr/>
          <p:nvPr/>
        </p:nvGrpSpPr>
        <p:grpSpPr>
          <a:xfrm>
            <a:off x="2460005" y="5122203"/>
            <a:ext cx="3940795" cy="461665"/>
            <a:chOff x="3251200" y="2177143"/>
            <a:chExt cx="2761584" cy="469245"/>
          </a:xfrm>
        </p:grpSpPr>
        <p:sp>
          <p:nvSpPr>
            <p:cNvPr id="82" name="TextBox 90">
              <a:extLst>
                <a:ext uri="{FF2B5EF4-FFF2-40B4-BE49-F238E27FC236}">
                  <a16:creationId xmlns:a16="http://schemas.microsoft.com/office/drawing/2014/main" id="{7121AC15-1AED-5940-BAA0-76340C15CA33}"/>
                </a:ext>
              </a:extLst>
            </p:cNvPr>
            <p:cNvSpPr txBox="1"/>
            <p:nvPr/>
          </p:nvSpPr>
          <p:spPr>
            <a:xfrm>
              <a:off x="3251200" y="2177143"/>
              <a:ext cx="611360" cy="469245"/>
            </a:xfrm>
            <a:prstGeom prst="rect">
              <a:avLst/>
            </a:prstGeom>
            <a:noFill/>
          </p:spPr>
          <p:txBody>
            <a:bodyPr wrap="none" rtlCol="0">
              <a:spAutoFit/>
            </a:bodyPr>
            <a:lstStyle/>
            <a:p>
              <a:pPr marL="0" marR="0" lvl="0" indent="0" defTabSz="91435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accent2">
                      <a:lumMod val="60000"/>
                      <a:lumOff val="40000"/>
                    </a:schemeClr>
                  </a:solidFill>
                  <a:effectLst/>
                  <a:uLnTx/>
                  <a:uFillTx/>
                  <a:latin typeface="Montserrat" pitchFamily="2" charset="77"/>
                </a:rPr>
                <a:t>07</a:t>
              </a:r>
              <a:endParaRPr kumimoji="0" lang="en-US" sz="2400" b="1" i="0" u="none" strike="noStrike" kern="0" cap="none" spc="0" normalizeH="0" baseline="0" noProof="0" dirty="0">
                <a:ln>
                  <a:noFill/>
                </a:ln>
                <a:solidFill>
                  <a:schemeClr val="accent2">
                    <a:lumMod val="60000"/>
                    <a:lumOff val="40000"/>
                  </a:schemeClr>
                </a:solidFill>
                <a:effectLst/>
                <a:uLnTx/>
                <a:uFillTx/>
                <a:latin typeface="Montserrat" pitchFamily="2" charset="77"/>
              </a:endParaRPr>
            </a:p>
          </p:txBody>
        </p:sp>
        <p:sp>
          <p:nvSpPr>
            <p:cNvPr id="83" name="TextBox 91">
              <a:extLst>
                <a:ext uri="{FF2B5EF4-FFF2-40B4-BE49-F238E27FC236}">
                  <a16:creationId xmlns:a16="http://schemas.microsoft.com/office/drawing/2014/main" id="{1998846D-6C6F-8247-9897-A5D02411CD8F}"/>
                </a:ext>
              </a:extLst>
            </p:cNvPr>
            <p:cNvSpPr txBox="1"/>
            <p:nvPr/>
          </p:nvSpPr>
          <p:spPr>
            <a:xfrm>
              <a:off x="3670908" y="2231455"/>
              <a:ext cx="2341876" cy="375396"/>
            </a:xfrm>
            <a:prstGeom prst="rect">
              <a:avLst/>
            </a:prstGeom>
            <a:noFill/>
          </p:spPr>
          <p:txBody>
            <a:bodyPr wrap="square" rtlCol="0">
              <a:spAutoFit/>
            </a:bodyPr>
            <a:lstStyle/>
            <a:p>
              <a:pPr lvl="0" defTabSz="914354">
                <a:defRPr/>
              </a:pPr>
              <a:r>
                <a:rPr lang="es-MX" sz="900" b="1" kern="0" cap="all" dirty="0" smtClean="0">
                  <a:solidFill>
                    <a:schemeClr val="accent6">
                      <a:lumMod val="50000"/>
                    </a:schemeClr>
                  </a:solidFill>
                  <a:latin typeface="Montserrat" pitchFamily="2" charset="77"/>
                </a:rPr>
                <a:t>PERCEPCIÓN DE LA FAMILIA COMO ACTOR EN LA CONVIVENCIA ESCOLAR</a:t>
              </a:r>
              <a:endParaRPr lang="es-MX" sz="900" b="1" kern="0" cap="all" dirty="0">
                <a:solidFill>
                  <a:schemeClr val="accent6">
                    <a:lumMod val="50000"/>
                  </a:schemeClr>
                </a:solidFill>
                <a:latin typeface="Montserrat" pitchFamily="2" charset="77"/>
              </a:endParaRPr>
            </a:p>
          </p:txBody>
        </p:sp>
      </p:grpSp>
      <p:sp>
        <p:nvSpPr>
          <p:cNvPr id="84" name="CuadroTexto 83"/>
          <p:cNvSpPr txBox="1"/>
          <p:nvPr/>
        </p:nvSpPr>
        <p:spPr>
          <a:xfrm>
            <a:off x="567748" y="5706145"/>
            <a:ext cx="5687175" cy="461665"/>
          </a:xfrm>
          <a:prstGeom prst="rect">
            <a:avLst/>
          </a:prstGeom>
          <a:noFill/>
        </p:spPr>
        <p:txBody>
          <a:bodyPr wrap="square" rtlCol="0">
            <a:spAutoFit/>
          </a:bodyPr>
          <a:lstStyle/>
          <a:p>
            <a:pPr algn="just"/>
            <a:r>
              <a:rPr lang="es-MX" sz="1200" dirty="0" smtClean="0">
                <a:solidFill>
                  <a:schemeClr val="accent6">
                    <a:lumMod val="50000"/>
                  </a:schemeClr>
                </a:solidFill>
              </a:rPr>
              <a:t>Cada eje se valora en tres niveles de resultados, </a:t>
            </a:r>
            <a:r>
              <a:rPr lang="es-MX" sz="1200" dirty="0" err="1" smtClean="0">
                <a:solidFill>
                  <a:schemeClr val="accent6">
                    <a:lumMod val="50000"/>
                  </a:schemeClr>
                </a:solidFill>
              </a:rPr>
              <a:t>semaforizados</a:t>
            </a:r>
            <a:r>
              <a:rPr lang="es-MX" sz="1200" dirty="0" smtClean="0">
                <a:solidFill>
                  <a:schemeClr val="accent6">
                    <a:lumMod val="50000"/>
                  </a:schemeClr>
                </a:solidFill>
              </a:rPr>
              <a:t> en los siguientes colores que a continuación se describen:</a:t>
            </a:r>
          </a:p>
        </p:txBody>
      </p:sp>
      <p:grpSp>
        <p:nvGrpSpPr>
          <p:cNvPr id="8" name="Grupo 7"/>
          <p:cNvGrpSpPr/>
          <p:nvPr/>
        </p:nvGrpSpPr>
        <p:grpSpPr>
          <a:xfrm>
            <a:off x="1068912" y="6299970"/>
            <a:ext cx="1096781" cy="882816"/>
            <a:chOff x="1509871" y="6547657"/>
            <a:chExt cx="1096781" cy="882816"/>
          </a:xfrm>
        </p:grpSpPr>
        <p:sp>
          <p:nvSpPr>
            <p:cNvPr id="90" name="Shape">
              <a:extLst>
                <a:ext uri="{FF2B5EF4-FFF2-40B4-BE49-F238E27FC236}">
                  <a16:creationId xmlns:a16="http://schemas.microsoft.com/office/drawing/2014/main" id="{F0A1B069-CA28-3E45-8552-7E0E19A7AA2D}"/>
                </a:ext>
              </a:extLst>
            </p:cNvPr>
            <p:cNvSpPr/>
            <p:nvPr/>
          </p:nvSpPr>
          <p:spPr>
            <a:xfrm rot="10800000" flipH="1">
              <a:off x="1835485" y="6547657"/>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00B05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92" name="Rectángulo 91"/>
            <p:cNvSpPr/>
            <p:nvPr/>
          </p:nvSpPr>
          <p:spPr>
            <a:xfrm>
              <a:off x="1509871" y="7199641"/>
              <a:ext cx="1096781" cy="230832"/>
            </a:xfrm>
            <a:prstGeom prst="rect">
              <a:avLst/>
            </a:prstGeom>
          </p:spPr>
          <p:txBody>
            <a:bodyPr wrap="square">
              <a:spAutoFit/>
            </a:bodyPr>
            <a:lstStyle/>
            <a:p>
              <a:pPr algn="ctr"/>
              <a:r>
                <a:rPr lang="es-MX" sz="900" b="1" dirty="0" smtClean="0">
                  <a:solidFill>
                    <a:schemeClr val="accent6">
                      <a:lumMod val="50000"/>
                    </a:schemeClr>
                  </a:solidFill>
                </a:rPr>
                <a:t> Favorable</a:t>
              </a:r>
              <a:endParaRPr lang="es-MX" sz="900" b="1" dirty="0">
                <a:solidFill>
                  <a:schemeClr val="accent6">
                    <a:lumMod val="50000"/>
                  </a:schemeClr>
                </a:solidFill>
              </a:endParaRPr>
            </a:p>
          </p:txBody>
        </p:sp>
      </p:grpSp>
      <p:grpSp>
        <p:nvGrpSpPr>
          <p:cNvPr id="5" name="Grupo 4"/>
          <p:cNvGrpSpPr/>
          <p:nvPr/>
        </p:nvGrpSpPr>
        <p:grpSpPr>
          <a:xfrm>
            <a:off x="4711210" y="6312579"/>
            <a:ext cx="1281109" cy="1031805"/>
            <a:chOff x="4179345" y="6531979"/>
            <a:chExt cx="1281109" cy="1031805"/>
          </a:xfrm>
        </p:grpSpPr>
        <p:sp>
          <p:nvSpPr>
            <p:cNvPr id="89" name="Shape">
              <a:extLst>
                <a:ext uri="{FF2B5EF4-FFF2-40B4-BE49-F238E27FC236}">
                  <a16:creationId xmlns:a16="http://schemas.microsoft.com/office/drawing/2014/main" id="{F0A1B069-CA28-3E45-8552-7E0E19A7AA2D}"/>
                </a:ext>
              </a:extLst>
            </p:cNvPr>
            <p:cNvSpPr/>
            <p:nvPr/>
          </p:nvSpPr>
          <p:spPr>
            <a:xfrm flipH="1">
              <a:off x="4597123" y="6531979"/>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FF000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93" name="Rectángulo 92"/>
            <p:cNvSpPr/>
            <p:nvPr/>
          </p:nvSpPr>
          <p:spPr>
            <a:xfrm>
              <a:off x="4179345" y="7194452"/>
              <a:ext cx="1281109" cy="369332"/>
            </a:xfrm>
            <a:prstGeom prst="rect">
              <a:avLst/>
            </a:prstGeom>
          </p:spPr>
          <p:txBody>
            <a:bodyPr wrap="square">
              <a:spAutoFit/>
            </a:bodyPr>
            <a:lstStyle/>
            <a:p>
              <a:pPr algn="ctr"/>
              <a:r>
                <a:rPr lang="es-MX" sz="900" b="1" dirty="0">
                  <a:solidFill>
                    <a:schemeClr val="accent6">
                      <a:lumMod val="50000"/>
                    </a:schemeClr>
                  </a:solidFill>
                </a:rPr>
                <a:t>Requiere </a:t>
              </a:r>
              <a:r>
                <a:rPr lang="es-MX" sz="900" b="1" dirty="0" smtClean="0">
                  <a:solidFill>
                    <a:schemeClr val="accent6">
                      <a:lumMod val="50000"/>
                    </a:schemeClr>
                  </a:solidFill>
                </a:rPr>
                <a:t>fortalecimiento</a:t>
              </a:r>
              <a:endParaRPr lang="es-MX" sz="900" b="1" dirty="0">
                <a:solidFill>
                  <a:schemeClr val="accent6">
                    <a:lumMod val="50000"/>
                  </a:schemeClr>
                </a:solidFill>
              </a:endParaRPr>
            </a:p>
          </p:txBody>
        </p:sp>
      </p:grpSp>
      <p:grpSp>
        <p:nvGrpSpPr>
          <p:cNvPr id="4" name="Grupo 3"/>
          <p:cNvGrpSpPr/>
          <p:nvPr/>
        </p:nvGrpSpPr>
        <p:grpSpPr>
          <a:xfrm>
            <a:off x="2798164" y="6403215"/>
            <a:ext cx="1281109" cy="808709"/>
            <a:chOff x="2752444" y="6616575"/>
            <a:chExt cx="1281109" cy="808709"/>
          </a:xfrm>
        </p:grpSpPr>
        <p:sp>
          <p:nvSpPr>
            <p:cNvPr id="91" name="Shape">
              <a:extLst>
                <a:ext uri="{FF2B5EF4-FFF2-40B4-BE49-F238E27FC236}">
                  <a16:creationId xmlns:a16="http://schemas.microsoft.com/office/drawing/2014/main" id="{F0A1B069-CA28-3E45-8552-7E0E19A7AA2D}"/>
                </a:ext>
              </a:extLst>
            </p:cNvPr>
            <p:cNvSpPr/>
            <p:nvPr/>
          </p:nvSpPr>
          <p:spPr>
            <a:xfrm rot="5400000" flipH="1">
              <a:off x="3170222" y="6555589"/>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FFC00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94" name="Rectángulo 93"/>
            <p:cNvSpPr/>
            <p:nvPr/>
          </p:nvSpPr>
          <p:spPr>
            <a:xfrm>
              <a:off x="2752444" y="7194452"/>
              <a:ext cx="1281109" cy="230832"/>
            </a:xfrm>
            <a:prstGeom prst="rect">
              <a:avLst/>
            </a:prstGeom>
          </p:spPr>
          <p:txBody>
            <a:bodyPr wrap="square">
              <a:spAutoFit/>
            </a:bodyPr>
            <a:lstStyle/>
            <a:p>
              <a:pPr algn="ctr"/>
              <a:r>
                <a:rPr lang="es-MX" sz="900" b="1" dirty="0" smtClean="0">
                  <a:solidFill>
                    <a:schemeClr val="accent6">
                      <a:lumMod val="50000"/>
                    </a:schemeClr>
                  </a:solidFill>
                </a:rPr>
                <a:t>Poco favorable</a:t>
              </a:r>
              <a:endParaRPr lang="es-MX" sz="900" b="1" dirty="0">
                <a:solidFill>
                  <a:schemeClr val="accent6">
                    <a:lumMod val="50000"/>
                  </a:schemeClr>
                </a:solidFill>
              </a:endParaRPr>
            </a:p>
          </p:txBody>
        </p:sp>
      </p:grpSp>
      <p:sp>
        <p:nvSpPr>
          <p:cNvPr id="35" name="Rectángulo 34"/>
          <p:cNvSpPr/>
          <p:nvPr/>
        </p:nvSpPr>
        <p:spPr>
          <a:xfrm>
            <a:off x="228599" y="504272"/>
            <a:ext cx="5324475" cy="369332"/>
          </a:xfrm>
          <a:prstGeom prst="rect">
            <a:avLst/>
          </a:prstGeom>
        </p:spPr>
        <p:txBody>
          <a:bodyPr wrap="square">
            <a:spAutoFit/>
          </a:bodyPr>
          <a:lstStyle/>
          <a:p>
            <a:r>
              <a:rPr lang="es-MX" b="1" dirty="0" smtClean="0">
                <a:solidFill>
                  <a:schemeClr val="bg1"/>
                </a:solidFill>
              </a:rPr>
              <a:t>Percepción del clima en la escuela</a:t>
            </a:r>
            <a:endParaRPr lang="es-MX" b="1"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199300745"/>
              </p:ext>
            </p:extLst>
          </p:nvPr>
        </p:nvGraphicFramePr>
        <p:xfrm>
          <a:off x="699049" y="7388737"/>
          <a:ext cx="5424571" cy="1294960"/>
        </p:xfrm>
        <a:graphic>
          <a:graphicData uri="http://schemas.openxmlformats.org/drawingml/2006/table">
            <a:tbl>
              <a:tblPr firstRow="1" firstCol="1" bandRow="1">
                <a:tableStyleId>{E8B1032C-EA38-4F05-BA0D-38AFFFC7BED3}</a:tableStyleId>
              </a:tblPr>
              <a:tblGrid>
                <a:gridCol w="455381">
                  <a:extLst>
                    <a:ext uri="{9D8B030D-6E8A-4147-A177-3AD203B41FA5}">
                      <a16:colId xmlns:a16="http://schemas.microsoft.com/office/drawing/2014/main" val="1286179251"/>
                    </a:ext>
                  </a:extLst>
                </a:gridCol>
                <a:gridCol w="820124">
                  <a:extLst>
                    <a:ext uri="{9D8B030D-6E8A-4147-A177-3AD203B41FA5}">
                      <a16:colId xmlns:a16="http://schemas.microsoft.com/office/drawing/2014/main" val="2534469710"/>
                    </a:ext>
                  </a:extLst>
                </a:gridCol>
                <a:gridCol w="4149066">
                  <a:extLst>
                    <a:ext uri="{9D8B030D-6E8A-4147-A177-3AD203B41FA5}">
                      <a16:colId xmlns:a16="http://schemas.microsoft.com/office/drawing/2014/main" val="1207822103"/>
                    </a:ext>
                  </a:extLst>
                </a:gridCol>
              </a:tblGrid>
              <a:tr h="235382">
                <a:tc>
                  <a:txBody>
                    <a:bodyPr/>
                    <a:lstStyle/>
                    <a:p>
                      <a:pPr algn="ctr">
                        <a:spcAft>
                          <a:spcPts val="0"/>
                        </a:spcAft>
                      </a:pPr>
                      <a:r>
                        <a:rPr lang="es-MX" sz="700" dirty="0">
                          <a:effectLst/>
                        </a:rPr>
                        <a:t>Rango</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ctr">
                        <a:spcAft>
                          <a:spcPts val="0"/>
                        </a:spcAft>
                      </a:pPr>
                      <a:r>
                        <a:rPr lang="es-MX" sz="700" dirty="0">
                          <a:effectLst/>
                        </a:rPr>
                        <a:t> </a:t>
                      </a:r>
                      <a:r>
                        <a:rPr lang="es-MX" sz="700" dirty="0" smtClean="0">
                          <a:effectLst/>
                        </a:rPr>
                        <a:t>Categoría</a:t>
                      </a:r>
                      <a:endPar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ctr">
                        <a:spcAft>
                          <a:spcPts val="0"/>
                        </a:spcAft>
                      </a:pPr>
                      <a:r>
                        <a:rPr lang="es-MX" sz="700" dirty="0">
                          <a:effectLst/>
                        </a:rPr>
                        <a:t>Resultados</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extLst>
                  <a:ext uri="{0D108BD9-81ED-4DB2-BD59-A6C34878D82A}">
                    <a16:rowId xmlns:a16="http://schemas.microsoft.com/office/drawing/2014/main" val="3504786960"/>
                  </a:ext>
                </a:extLst>
              </a:tr>
              <a:tr h="380054">
                <a:tc>
                  <a:txBody>
                    <a:bodyPr/>
                    <a:lstStyle/>
                    <a:p>
                      <a:pPr algn="ctr">
                        <a:spcAft>
                          <a:spcPts val="0"/>
                        </a:spcAft>
                      </a:pPr>
                      <a:r>
                        <a:rPr lang="es-MX" sz="700" dirty="0">
                          <a:effectLst/>
                        </a:rPr>
                        <a:t>1</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ctr">
                        <a:spcAft>
                          <a:spcPts val="0"/>
                        </a:spcAft>
                      </a:pPr>
                      <a:r>
                        <a:rPr lang="es-MX" sz="700" dirty="0">
                          <a:effectLst/>
                        </a:rPr>
                        <a:t>Requiere </a:t>
                      </a:r>
                      <a:r>
                        <a:rPr lang="es-MX" sz="700" dirty="0" smtClean="0">
                          <a:effectLst/>
                        </a:rPr>
                        <a:t>Fortalecimiento</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just">
                        <a:spcAft>
                          <a:spcPts val="0"/>
                        </a:spcAft>
                      </a:pPr>
                      <a:r>
                        <a:rPr lang="es-MX" sz="700" dirty="0">
                          <a:effectLst/>
                        </a:rPr>
                        <a:t>La percepción del docente sobre este </a:t>
                      </a:r>
                      <a:r>
                        <a:rPr lang="es-MX" sz="700" dirty="0" smtClean="0">
                          <a:effectLst/>
                        </a:rPr>
                        <a:t>tema </a:t>
                      </a:r>
                      <a:r>
                        <a:rPr lang="es-MX" sz="700" dirty="0">
                          <a:effectLst/>
                        </a:rPr>
                        <a:t>no es favorable; es decir que se observan condiciones no adecuadas y que no favorecen la convivencia escolar. Por lo que es necesario trabajar con las habilidades sociales y emocionales con mayor énfasis</a:t>
                      </a:r>
                      <a:r>
                        <a:rPr lang="es-MX" sz="700" dirty="0" smtClean="0">
                          <a:effectLst/>
                        </a:rPr>
                        <a:t>.</a:t>
                      </a:r>
                      <a:endParaRPr lang="en-US" sz="900" dirty="0">
                        <a:solidFill>
                          <a:schemeClr val="tx1"/>
                        </a:solidFill>
                        <a:effectLst/>
                      </a:endParaRPr>
                    </a:p>
                  </a:txBody>
                  <a:tcPr marL="53564" marR="53564" marT="0" marB="0"/>
                </a:tc>
                <a:extLst>
                  <a:ext uri="{0D108BD9-81ED-4DB2-BD59-A6C34878D82A}">
                    <a16:rowId xmlns:a16="http://schemas.microsoft.com/office/drawing/2014/main" val="3367710036"/>
                  </a:ext>
                </a:extLst>
              </a:tr>
              <a:tr h="358140">
                <a:tc>
                  <a:txBody>
                    <a:bodyPr/>
                    <a:lstStyle/>
                    <a:p>
                      <a:pPr algn="ctr">
                        <a:spcAft>
                          <a:spcPts val="0"/>
                        </a:spcAft>
                      </a:pPr>
                      <a:r>
                        <a:rPr lang="es-MX" sz="700" dirty="0">
                          <a:effectLst/>
                        </a:rPr>
                        <a:t>2</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ctr">
                        <a:spcAft>
                          <a:spcPts val="0"/>
                        </a:spcAft>
                      </a:pPr>
                      <a:r>
                        <a:rPr lang="es-MX" sz="700" dirty="0">
                          <a:effectLst/>
                        </a:rPr>
                        <a:t>Poco </a:t>
                      </a:r>
                      <a:r>
                        <a:rPr lang="es-MX" sz="700" dirty="0" smtClean="0">
                          <a:effectLst/>
                        </a:rPr>
                        <a:t>favorable</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just">
                        <a:spcAft>
                          <a:spcPts val="0"/>
                        </a:spcAft>
                      </a:pPr>
                      <a:r>
                        <a:rPr lang="es-MX" sz="700" dirty="0">
                          <a:effectLst/>
                        </a:rPr>
                        <a:t>La percepción del docente sobre este tema </a:t>
                      </a:r>
                      <a:r>
                        <a:rPr lang="es-MX" sz="700" dirty="0" smtClean="0">
                          <a:effectLst/>
                        </a:rPr>
                        <a:t>es </a:t>
                      </a:r>
                      <a:r>
                        <a:rPr lang="es-MX" sz="700" dirty="0">
                          <a:effectLst/>
                        </a:rPr>
                        <a:t>regular; es decir que se observan condiciones en donde se necesita trabajar con las habilidades </a:t>
                      </a:r>
                      <a:r>
                        <a:rPr lang="es-MX" sz="700" dirty="0" smtClean="0">
                          <a:effectLst/>
                        </a:rPr>
                        <a:t>socioemocionales </a:t>
                      </a:r>
                      <a:r>
                        <a:rPr lang="es-MX" sz="700" dirty="0">
                          <a:effectLst/>
                        </a:rPr>
                        <a:t>para mejorar el clima en el aula.</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tc>
                <a:extLst>
                  <a:ext uri="{0D108BD9-81ED-4DB2-BD59-A6C34878D82A}">
                    <a16:rowId xmlns:a16="http://schemas.microsoft.com/office/drawing/2014/main" val="3483521185"/>
                  </a:ext>
                </a:extLst>
              </a:tr>
              <a:tr h="321384">
                <a:tc>
                  <a:txBody>
                    <a:bodyPr/>
                    <a:lstStyle/>
                    <a:p>
                      <a:pPr algn="ctr">
                        <a:spcAft>
                          <a:spcPts val="0"/>
                        </a:spcAft>
                      </a:pPr>
                      <a:r>
                        <a:rPr lang="es-MX" sz="700" dirty="0">
                          <a:effectLst/>
                        </a:rPr>
                        <a:t>3</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ctr">
                        <a:spcAft>
                          <a:spcPts val="0"/>
                        </a:spcAft>
                      </a:pPr>
                      <a:r>
                        <a:rPr lang="es-MX" sz="700" dirty="0" smtClean="0">
                          <a:effectLst/>
                        </a:rPr>
                        <a:t>Favorable</a:t>
                      </a:r>
                      <a:endParaRPr lang="en-US"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3564" marR="53564" marT="0" marB="0" anchor="ctr"/>
                </a:tc>
                <a:tc>
                  <a:txBody>
                    <a:bodyPr/>
                    <a:lstStyle/>
                    <a:p>
                      <a:pPr algn="just">
                        <a:spcAft>
                          <a:spcPts val="0"/>
                        </a:spcAft>
                      </a:pPr>
                      <a:r>
                        <a:rPr lang="es-MX" sz="700" dirty="0">
                          <a:effectLst/>
                        </a:rPr>
                        <a:t>La percepción del docente sobre este </a:t>
                      </a:r>
                      <a:r>
                        <a:rPr lang="es-MX" sz="700" dirty="0" smtClean="0">
                          <a:effectLst/>
                        </a:rPr>
                        <a:t>tema</a:t>
                      </a:r>
                      <a:r>
                        <a:rPr lang="es-MX" sz="700" baseline="0" dirty="0" smtClean="0">
                          <a:effectLst/>
                        </a:rPr>
                        <a:t> </a:t>
                      </a:r>
                      <a:r>
                        <a:rPr lang="es-MX" sz="700" dirty="0" smtClean="0">
                          <a:effectLst/>
                        </a:rPr>
                        <a:t>es </a:t>
                      </a:r>
                      <a:r>
                        <a:rPr lang="es-MX" sz="700" dirty="0">
                          <a:effectLst/>
                        </a:rPr>
                        <a:t>favorable; es </a:t>
                      </a:r>
                      <a:r>
                        <a:rPr lang="es-MX" sz="700" dirty="0" smtClean="0">
                          <a:effectLst/>
                        </a:rPr>
                        <a:t>decir, </a:t>
                      </a:r>
                      <a:r>
                        <a:rPr lang="es-MX" sz="700" dirty="0">
                          <a:effectLst/>
                        </a:rPr>
                        <a:t>se observan condiciones adecuadas y que favorecen la convivencia escolar</a:t>
                      </a:r>
                      <a:r>
                        <a:rPr lang="es-MX" sz="700" dirty="0" smtClean="0">
                          <a:effectLst/>
                        </a:rPr>
                        <a:t>.</a:t>
                      </a:r>
                      <a:endParaRPr lang="en-US" sz="900" dirty="0">
                        <a:solidFill>
                          <a:schemeClr val="tx1"/>
                        </a:solidFill>
                        <a:effectLst/>
                      </a:endParaRPr>
                    </a:p>
                  </a:txBody>
                  <a:tcPr marL="53564" marR="53564" marT="0" marB="0"/>
                </a:tc>
                <a:extLst>
                  <a:ext uri="{0D108BD9-81ED-4DB2-BD59-A6C34878D82A}">
                    <a16:rowId xmlns:a16="http://schemas.microsoft.com/office/drawing/2014/main" val="3274935895"/>
                  </a:ext>
                </a:extLst>
              </a:tr>
            </a:tbl>
          </a:graphicData>
        </a:graphic>
      </p:graphicFrame>
    </p:spTree>
    <p:extLst>
      <p:ext uri="{BB962C8B-B14F-4D97-AF65-F5344CB8AC3E}">
        <p14:creationId xmlns:p14="http://schemas.microsoft.com/office/powerpoint/2010/main" val="2883919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413896" cy="307777"/>
          </a:xfrm>
          <a:prstGeom prst="rect">
            <a:avLst/>
          </a:prstGeom>
          <a:noFill/>
        </p:spPr>
        <p:txBody>
          <a:bodyPr wrap="none" rtlCol="0">
            <a:spAutoFit/>
          </a:bodyPr>
          <a:lstStyle/>
          <a:p>
            <a:r>
              <a:rPr lang="es-ES_tradnl" sz="1400" b="1" dirty="0" smtClean="0">
                <a:solidFill>
                  <a:srgbClr val="00664D"/>
                </a:solidFill>
              </a:rPr>
              <a:t>05</a:t>
            </a:r>
            <a:endParaRPr lang="es-ES_tradnl" sz="1400" b="1" dirty="0">
              <a:solidFill>
                <a:srgbClr val="00664D"/>
              </a:solidFill>
            </a:endParaRPr>
          </a:p>
        </p:txBody>
      </p:sp>
      <p:sp>
        <p:nvSpPr>
          <p:cNvPr id="6" name="CuadroTexto 5"/>
          <p:cNvSpPr txBox="1"/>
          <p:nvPr/>
        </p:nvSpPr>
        <p:spPr>
          <a:xfrm>
            <a:off x="514349" y="1273317"/>
            <a:ext cx="5759087" cy="1569660"/>
          </a:xfrm>
          <a:prstGeom prst="rect">
            <a:avLst/>
          </a:prstGeom>
          <a:noFill/>
        </p:spPr>
        <p:txBody>
          <a:bodyPr wrap="square" rtlCol="0">
            <a:spAutoFit/>
          </a:bodyPr>
          <a:lstStyle/>
          <a:p>
            <a:pPr algn="just"/>
            <a:r>
              <a:rPr lang="es-MX" sz="1200" dirty="0" smtClean="0">
                <a:solidFill>
                  <a:schemeClr val="accent6">
                    <a:lumMod val="50000"/>
                  </a:schemeClr>
                </a:solidFill>
              </a:rPr>
              <a:t>El segundo tema que se explora por medio de este levantamiento, está dirigido a los docentes frente a grupo, evalúa las habilidades sociales y emocionales de la primera niña y del primer niño que aparecen en la lista de asistencia.</a:t>
            </a:r>
          </a:p>
          <a:p>
            <a:pPr algn="just"/>
            <a:endParaRPr lang="es-MX" sz="1200" dirty="0">
              <a:solidFill>
                <a:schemeClr val="accent6">
                  <a:lumMod val="50000"/>
                </a:schemeClr>
              </a:solidFill>
            </a:endParaRPr>
          </a:p>
          <a:p>
            <a:pPr algn="just"/>
            <a:r>
              <a:rPr lang="es-MX" sz="1200" dirty="0" smtClean="0">
                <a:solidFill>
                  <a:schemeClr val="accent6">
                    <a:lumMod val="50000"/>
                  </a:schemeClr>
                </a:solidFill>
              </a:rPr>
              <a:t>Los ejes que se exploran son:</a:t>
            </a:r>
          </a:p>
          <a:p>
            <a:pPr algn="just"/>
            <a:endParaRPr lang="es-MX" sz="1200" dirty="0" smtClean="0">
              <a:solidFill>
                <a:schemeClr val="accent6">
                  <a:lumMod val="50000"/>
                </a:schemeClr>
              </a:solidFill>
            </a:endParaRPr>
          </a:p>
          <a:p>
            <a:pPr algn="just"/>
            <a:endParaRPr lang="es-MX" sz="1200" dirty="0" smtClean="0">
              <a:solidFill>
                <a:schemeClr val="accent6">
                  <a:lumMod val="50000"/>
                </a:schemeClr>
              </a:solidFill>
            </a:endParaRPr>
          </a:p>
        </p:txBody>
      </p:sp>
      <p:sp>
        <p:nvSpPr>
          <p:cNvPr id="84" name="CuadroTexto 83"/>
          <p:cNvSpPr txBox="1"/>
          <p:nvPr/>
        </p:nvSpPr>
        <p:spPr>
          <a:xfrm>
            <a:off x="586260" y="6284438"/>
            <a:ext cx="5687176" cy="646331"/>
          </a:xfrm>
          <a:prstGeom prst="rect">
            <a:avLst/>
          </a:prstGeom>
          <a:noFill/>
        </p:spPr>
        <p:txBody>
          <a:bodyPr wrap="square" rtlCol="0">
            <a:spAutoFit/>
          </a:bodyPr>
          <a:lstStyle/>
          <a:p>
            <a:pPr algn="just"/>
            <a:r>
              <a:rPr lang="es-MX" sz="1200" dirty="0" smtClean="0">
                <a:solidFill>
                  <a:schemeClr val="accent6">
                    <a:lumMod val="50000"/>
                  </a:schemeClr>
                </a:solidFill>
              </a:rPr>
              <a:t>Cada eje consta de 8 opciones a elegir, su puntuación se obtiene a partir de la suma de respuestas por cada tema, y se ubican en las tres categorías siguientes:</a:t>
            </a:r>
          </a:p>
        </p:txBody>
      </p:sp>
      <p:grpSp>
        <p:nvGrpSpPr>
          <p:cNvPr id="38" name="Group 131">
            <a:extLst>
              <a:ext uri="{FF2B5EF4-FFF2-40B4-BE49-F238E27FC236}">
                <a16:creationId xmlns:a16="http://schemas.microsoft.com/office/drawing/2014/main" id="{9E92F1A4-309C-6D4F-9754-A48A98D01160}"/>
              </a:ext>
            </a:extLst>
          </p:cNvPr>
          <p:cNvGrpSpPr/>
          <p:nvPr/>
        </p:nvGrpSpPr>
        <p:grpSpPr>
          <a:xfrm>
            <a:off x="664232" y="2925054"/>
            <a:ext cx="1665450" cy="1265461"/>
            <a:chOff x="-1" y="-1"/>
            <a:chExt cx="1665446" cy="1265455"/>
          </a:xfrm>
        </p:grpSpPr>
        <p:sp>
          <p:nvSpPr>
            <p:cNvPr id="39" name="Shape 129">
              <a:extLst>
                <a:ext uri="{FF2B5EF4-FFF2-40B4-BE49-F238E27FC236}">
                  <a16:creationId xmlns:a16="http://schemas.microsoft.com/office/drawing/2014/main" id="{9631819E-C133-5D48-8954-0E4141A84F3F}"/>
                </a:ext>
              </a:extLst>
            </p:cNvPr>
            <p:cNvSpPr/>
            <p:nvPr/>
          </p:nvSpPr>
          <p:spPr>
            <a:xfrm>
              <a:off x="-1" y="-1"/>
              <a:ext cx="913106" cy="1036914"/>
            </a:xfrm>
            <a:prstGeom prst="rect">
              <a:avLst/>
            </a:prstGeom>
            <a:noFill/>
            <a:ln w="28575" cap="flat">
              <a:solidFill>
                <a:srgbClr val="92D050"/>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40" name="Shape 130">
              <a:extLst>
                <a:ext uri="{FF2B5EF4-FFF2-40B4-BE49-F238E27FC236}">
                  <a16:creationId xmlns:a16="http://schemas.microsoft.com/office/drawing/2014/main" id="{EFF25D90-43E9-A74E-9E2C-57E802E887F1}"/>
                </a:ext>
              </a:extLst>
            </p:cNvPr>
            <p:cNvSpPr/>
            <p:nvPr/>
          </p:nvSpPr>
          <p:spPr>
            <a:xfrm>
              <a:off x="449315" y="935185"/>
              <a:ext cx="1216130" cy="330269"/>
            </a:xfrm>
            <a:prstGeom prst="rect">
              <a:avLst/>
            </a:prstGeom>
            <a:solidFill>
              <a:srgbClr val="FFCC00"/>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Autoestima</a:t>
              </a:r>
              <a:r>
                <a:rPr kumimoji="0" lang="en-US" sz="11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a:t>
              </a:r>
              <a:endParaRPr kumimoji="0" lang="en-US" sz="1100" b="1"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pic>
        <p:nvPicPr>
          <p:cNvPr id="56" name="Imagen 5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54208" y="3121134"/>
            <a:ext cx="798500" cy="752283"/>
          </a:xfrm>
          <a:prstGeom prst="rect">
            <a:avLst/>
          </a:prstGeom>
        </p:spPr>
      </p:pic>
      <p:grpSp>
        <p:nvGrpSpPr>
          <p:cNvPr id="58" name="Group 131">
            <a:extLst>
              <a:ext uri="{FF2B5EF4-FFF2-40B4-BE49-F238E27FC236}">
                <a16:creationId xmlns:a16="http://schemas.microsoft.com/office/drawing/2014/main" id="{9E92F1A4-309C-6D4F-9754-A48A98D01160}"/>
              </a:ext>
            </a:extLst>
          </p:cNvPr>
          <p:cNvGrpSpPr/>
          <p:nvPr/>
        </p:nvGrpSpPr>
        <p:grpSpPr>
          <a:xfrm>
            <a:off x="2604730" y="2748926"/>
            <a:ext cx="1704767" cy="1221992"/>
            <a:chOff x="-1" y="66387"/>
            <a:chExt cx="1704763" cy="1221986"/>
          </a:xfrm>
        </p:grpSpPr>
        <p:sp>
          <p:nvSpPr>
            <p:cNvPr id="59" name="Shape 129">
              <a:extLst>
                <a:ext uri="{FF2B5EF4-FFF2-40B4-BE49-F238E27FC236}">
                  <a16:creationId xmlns:a16="http://schemas.microsoft.com/office/drawing/2014/main" id="{9631819E-C133-5D48-8954-0E4141A84F3F}"/>
                </a:ext>
              </a:extLst>
            </p:cNvPr>
            <p:cNvSpPr/>
            <p:nvPr/>
          </p:nvSpPr>
          <p:spPr>
            <a:xfrm>
              <a:off x="-1" y="251459"/>
              <a:ext cx="913106" cy="1036914"/>
            </a:xfrm>
            <a:prstGeom prst="rect">
              <a:avLst/>
            </a:prstGeom>
            <a:noFill/>
            <a:ln w="28575" cap="flat">
              <a:solidFill>
                <a:srgbClr val="FF0000"/>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60" name="Shape 130">
              <a:extLst>
                <a:ext uri="{FF2B5EF4-FFF2-40B4-BE49-F238E27FC236}">
                  <a16:creationId xmlns:a16="http://schemas.microsoft.com/office/drawing/2014/main" id="{EFF25D90-43E9-A74E-9E2C-57E802E887F1}"/>
                </a:ext>
              </a:extLst>
            </p:cNvPr>
            <p:cNvSpPr/>
            <p:nvPr/>
          </p:nvSpPr>
          <p:spPr>
            <a:xfrm>
              <a:off x="488632" y="66387"/>
              <a:ext cx="1216130" cy="330269"/>
            </a:xfrm>
            <a:prstGeom prst="rect">
              <a:avLst/>
            </a:prstGeom>
            <a:solidFill>
              <a:srgbClr val="00664D"/>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Manejo</a:t>
              </a:r>
              <a:r>
                <a:rPr kumimoji="0" lang="en-US" sz="10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de </a:t>
              </a: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emociones</a:t>
              </a:r>
              <a:endParaRPr kumimoji="0" lang="en-US" sz="1000" b="1"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grpSp>
        <p:nvGrpSpPr>
          <p:cNvPr id="62" name="Group 131">
            <a:extLst>
              <a:ext uri="{FF2B5EF4-FFF2-40B4-BE49-F238E27FC236}">
                <a16:creationId xmlns:a16="http://schemas.microsoft.com/office/drawing/2014/main" id="{9E92F1A4-309C-6D4F-9754-A48A98D01160}"/>
              </a:ext>
            </a:extLst>
          </p:cNvPr>
          <p:cNvGrpSpPr/>
          <p:nvPr/>
        </p:nvGrpSpPr>
        <p:grpSpPr>
          <a:xfrm>
            <a:off x="4545230" y="2938227"/>
            <a:ext cx="1665450" cy="1265461"/>
            <a:chOff x="-1" y="-1"/>
            <a:chExt cx="1665446" cy="1265455"/>
          </a:xfrm>
        </p:grpSpPr>
        <p:sp>
          <p:nvSpPr>
            <p:cNvPr id="63" name="Shape 129">
              <a:extLst>
                <a:ext uri="{FF2B5EF4-FFF2-40B4-BE49-F238E27FC236}">
                  <a16:creationId xmlns:a16="http://schemas.microsoft.com/office/drawing/2014/main" id="{9631819E-C133-5D48-8954-0E4141A84F3F}"/>
                </a:ext>
              </a:extLst>
            </p:cNvPr>
            <p:cNvSpPr/>
            <p:nvPr/>
          </p:nvSpPr>
          <p:spPr>
            <a:xfrm>
              <a:off x="-1" y="-1"/>
              <a:ext cx="913106" cy="1036914"/>
            </a:xfrm>
            <a:prstGeom prst="rect">
              <a:avLst/>
            </a:prstGeom>
            <a:noFill/>
            <a:ln w="28575" cap="flat">
              <a:solidFill>
                <a:schemeClr val="bg2">
                  <a:lumMod val="50000"/>
                </a:schemeClr>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64" name="Shape 130">
              <a:extLst>
                <a:ext uri="{FF2B5EF4-FFF2-40B4-BE49-F238E27FC236}">
                  <a16:creationId xmlns:a16="http://schemas.microsoft.com/office/drawing/2014/main" id="{EFF25D90-43E9-A74E-9E2C-57E802E887F1}"/>
                </a:ext>
              </a:extLst>
            </p:cNvPr>
            <p:cNvSpPr/>
            <p:nvPr/>
          </p:nvSpPr>
          <p:spPr>
            <a:xfrm>
              <a:off x="449315" y="935185"/>
              <a:ext cx="1216130" cy="330269"/>
            </a:xfrm>
            <a:prstGeom prst="rect">
              <a:avLst/>
            </a:prstGeom>
            <a:solidFill>
              <a:srgbClr val="00B050"/>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Convivencia</a:t>
              </a:r>
              <a:r>
                <a:rPr kumimoji="0" lang="en-US" sz="1100" b="0"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a:t>
              </a:r>
              <a:endParaRPr kumimoji="0" lang="en-US" sz="1100" b="0"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pic>
        <p:nvPicPr>
          <p:cNvPr id="65" name="Imagen 6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5930" y="3005197"/>
            <a:ext cx="850144" cy="1020182"/>
          </a:xfrm>
          <a:prstGeom prst="rect">
            <a:avLst/>
          </a:prstGeom>
        </p:spPr>
      </p:pic>
      <p:grpSp>
        <p:nvGrpSpPr>
          <p:cNvPr id="85" name="Group 131">
            <a:extLst>
              <a:ext uri="{FF2B5EF4-FFF2-40B4-BE49-F238E27FC236}">
                <a16:creationId xmlns:a16="http://schemas.microsoft.com/office/drawing/2014/main" id="{9E92F1A4-309C-6D4F-9754-A48A98D01160}"/>
              </a:ext>
            </a:extLst>
          </p:cNvPr>
          <p:cNvGrpSpPr/>
          <p:nvPr/>
        </p:nvGrpSpPr>
        <p:grpSpPr>
          <a:xfrm>
            <a:off x="664232" y="4650984"/>
            <a:ext cx="1665450" cy="1265461"/>
            <a:chOff x="-1" y="-1"/>
            <a:chExt cx="1665446" cy="1265455"/>
          </a:xfrm>
        </p:grpSpPr>
        <p:sp>
          <p:nvSpPr>
            <p:cNvPr id="86" name="Shape 129">
              <a:extLst>
                <a:ext uri="{FF2B5EF4-FFF2-40B4-BE49-F238E27FC236}">
                  <a16:creationId xmlns:a16="http://schemas.microsoft.com/office/drawing/2014/main" id="{9631819E-C133-5D48-8954-0E4141A84F3F}"/>
                </a:ext>
              </a:extLst>
            </p:cNvPr>
            <p:cNvSpPr/>
            <p:nvPr/>
          </p:nvSpPr>
          <p:spPr>
            <a:xfrm>
              <a:off x="-1" y="-1"/>
              <a:ext cx="913106" cy="1036914"/>
            </a:xfrm>
            <a:prstGeom prst="rect">
              <a:avLst/>
            </a:prstGeom>
            <a:noFill/>
            <a:ln w="28575" cap="flat">
              <a:solidFill>
                <a:srgbClr val="0070C0"/>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87" name="Shape 130">
              <a:extLst>
                <a:ext uri="{FF2B5EF4-FFF2-40B4-BE49-F238E27FC236}">
                  <a16:creationId xmlns:a16="http://schemas.microsoft.com/office/drawing/2014/main" id="{EFF25D90-43E9-A74E-9E2C-57E802E887F1}"/>
                </a:ext>
              </a:extLst>
            </p:cNvPr>
            <p:cNvSpPr/>
            <p:nvPr/>
          </p:nvSpPr>
          <p:spPr>
            <a:xfrm>
              <a:off x="449315" y="935185"/>
              <a:ext cx="1216130" cy="330269"/>
            </a:xfrm>
            <a:prstGeom prst="rect">
              <a:avLst/>
            </a:prstGeom>
            <a:solidFill>
              <a:schemeClr val="accent2">
                <a:lumMod val="60000"/>
                <a:lumOff val="40000"/>
              </a:schemeClr>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Reglas</a:t>
              </a:r>
              <a:r>
                <a:rPr kumimoji="0" lang="en-US" sz="10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y </a:t>
              </a: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acuerdos</a:t>
              </a:r>
              <a:r>
                <a:rPr kumimoji="0" lang="en-US" sz="10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a:t>
              </a:r>
              <a:endParaRPr kumimoji="0" lang="en-US" sz="1000" b="1"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grpSp>
        <p:nvGrpSpPr>
          <p:cNvPr id="88" name="Group 131">
            <a:extLst>
              <a:ext uri="{FF2B5EF4-FFF2-40B4-BE49-F238E27FC236}">
                <a16:creationId xmlns:a16="http://schemas.microsoft.com/office/drawing/2014/main" id="{9E92F1A4-309C-6D4F-9754-A48A98D01160}"/>
              </a:ext>
            </a:extLst>
          </p:cNvPr>
          <p:cNvGrpSpPr/>
          <p:nvPr/>
        </p:nvGrpSpPr>
        <p:grpSpPr>
          <a:xfrm>
            <a:off x="2597223" y="4438997"/>
            <a:ext cx="1724552" cy="1218959"/>
            <a:chOff x="-1" y="-182040"/>
            <a:chExt cx="1724548" cy="1218953"/>
          </a:xfrm>
        </p:grpSpPr>
        <p:sp>
          <p:nvSpPr>
            <p:cNvPr id="95" name="Shape 129">
              <a:extLst>
                <a:ext uri="{FF2B5EF4-FFF2-40B4-BE49-F238E27FC236}">
                  <a16:creationId xmlns:a16="http://schemas.microsoft.com/office/drawing/2014/main" id="{9631819E-C133-5D48-8954-0E4141A84F3F}"/>
                </a:ext>
              </a:extLst>
            </p:cNvPr>
            <p:cNvSpPr/>
            <p:nvPr/>
          </p:nvSpPr>
          <p:spPr>
            <a:xfrm>
              <a:off x="-1" y="-1"/>
              <a:ext cx="913106" cy="1036914"/>
            </a:xfrm>
            <a:prstGeom prst="rect">
              <a:avLst/>
            </a:prstGeom>
            <a:noFill/>
            <a:ln w="28575" cap="flat">
              <a:solidFill>
                <a:srgbClr val="FF9900"/>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96" name="Shape 130">
              <a:extLst>
                <a:ext uri="{FF2B5EF4-FFF2-40B4-BE49-F238E27FC236}">
                  <a16:creationId xmlns:a16="http://schemas.microsoft.com/office/drawing/2014/main" id="{EFF25D90-43E9-A74E-9E2C-57E802E887F1}"/>
                </a:ext>
              </a:extLst>
            </p:cNvPr>
            <p:cNvSpPr/>
            <p:nvPr/>
          </p:nvSpPr>
          <p:spPr>
            <a:xfrm>
              <a:off x="508417" y="-182040"/>
              <a:ext cx="1216130" cy="330269"/>
            </a:xfrm>
            <a:prstGeom prst="rect">
              <a:avLst/>
            </a:prstGeom>
            <a:solidFill>
              <a:schemeClr val="accent2">
                <a:lumMod val="75000"/>
              </a:schemeClr>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Resolución</a:t>
              </a:r>
              <a:r>
                <a:rPr kumimoji="0" lang="en-US" sz="10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de </a:t>
              </a:r>
              <a:r>
                <a:rPr kumimoji="0" lang="en-US" sz="10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conflictos</a:t>
              </a:r>
              <a:endParaRPr kumimoji="0" lang="en-US" sz="1000" b="1"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grpSp>
        <p:nvGrpSpPr>
          <p:cNvPr id="97" name="Group 131">
            <a:extLst>
              <a:ext uri="{FF2B5EF4-FFF2-40B4-BE49-F238E27FC236}">
                <a16:creationId xmlns:a16="http://schemas.microsoft.com/office/drawing/2014/main" id="{9E92F1A4-309C-6D4F-9754-A48A98D01160}"/>
              </a:ext>
            </a:extLst>
          </p:cNvPr>
          <p:cNvGrpSpPr/>
          <p:nvPr/>
        </p:nvGrpSpPr>
        <p:grpSpPr>
          <a:xfrm>
            <a:off x="4510314" y="4536712"/>
            <a:ext cx="1665450" cy="1265461"/>
            <a:chOff x="-1" y="-1"/>
            <a:chExt cx="1665446" cy="1265455"/>
          </a:xfrm>
        </p:grpSpPr>
        <p:sp>
          <p:nvSpPr>
            <p:cNvPr id="98" name="Shape 129">
              <a:extLst>
                <a:ext uri="{FF2B5EF4-FFF2-40B4-BE49-F238E27FC236}">
                  <a16:creationId xmlns:a16="http://schemas.microsoft.com/office/drawing/2014/main" id="{9631819E-C133-5D48-8954-0E4141A84F3F}"/>
                </a:ext>
              </a:extLst>
            </p:cNvPr>
            <p:cNvSpPr/>
            <p:nvPr/>
          </p:nvSpPr>
          <p:spPr>
            <a:xfrm>
              <a:off x="-1" y="-1"/>
              <a:ext cx="913106" cy="1036914"/>
            </a:xfrm>
            <a:prstGeom prst="rect">
              <a:avLst/>
            </a:prstGeom>
            <a:noFill/>
            <a:ln w="28575" cap="flat">
              <a:solidFill>
                <a:srgbClr val="FF75BA"/>
              </a:solidFill>
              <a:prstDash val="solid"/>
              <a:miter lim="400000"/>
            </a:ln>
            <a:effectLst/>
          </p:spPr>
          <p:txBody>
            <a:bodyPr wrap="square" lIns="45719" tIns="182880" rIns="45719" bIns="45719" numCol="1" anchor="t">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4B2C50"/>
                </a:solidFill>
                <a:effectLst/>
                <a:uLnTx/>
                <a:uFillTx/>
                <a:latin typeface="Montserrat" pitchFamily="2" charset="77"/>
              </a:endParaRPr>
            </a:p>
          </p:txBody>
        </p:sp>
        <p:sp>
          <p:nvSpPr>
            <p:cNvPr id="99" name="Shape 130">
              <a:extLst>
                <a:ext uri="{FF2B5EF4-FFF2-40B4-BE49-F238E27FC236}">
                  <a16:creationId xmlns:a16="http://schemas.microsoft.com/office/drawing/2014/main" id="{EFF25D90-43E9-A74E-9E2C-57E802E887F1}"/>
                </a:ext>
              </a:extLst>
            </p:cNvPr>
            <p:cNvSpPr/>
            <p:nvPr/>
          </p:nvSpPr>
          <p:spPr>
            <a:xfrm>
              <a:off x="449315" y="935185"/>
              <a:ext cx="1216130" cy="330269"/>
            </a:xfrm>
            <a:prstGeom prst="rect">
              <a:avLst/>
            </a:prstGeom>
            <a:solidFill>
              <a:srgbClr val="7030A0"/>
            </a:solidFill>
            <a:ln w="12700" cap="flat">
              <a:noFill/>
              <a:miter lim="400000"/>
            </a:ln>
            <a:effectLst/>
          </p:spPr>
          <p:txBody>
            <a:bodyPr wrap="square" lIns="45719" tIns="0" rIns="45719" bIns="0" numCol="1" anchor="ctr">
              <a:noAutofit/>
            </a:bodyPr>
            <a:lstStyle/>
            <a:p>
              <a:pPr marL="0" marR="0" lvl="0" indent="0" algn="ctr" defTabSz="914354"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err="1" smtClean="0">
                  <a:ln>
                    <a:noFill/>
                  </a:ln>
                  <a:solidFill>
                    <a:prstClr val="white"/>
                  </a:solidFill>
                  <a:effectLst/>
                  <a:uLnTx/>
                  <a:uFillTx/>
                  <a:latin typeface="Montserrat" pitchFamily="2" charset="77"/>
                  <a:ea typeface="Helvetica"/>
                  <a:cs typeface="Helvetica"/>
                  <a:sym typeface="Helvetica"/>
                </a:rPr>
                <a:t>Familias</a:t>
              </a:r>
              <a:r>
                <a:rPr kumimoji="0" lang="en-US" sz="1100" b="1" i="0" u="none" strike="noStrike" kern="0" cap="none" spc="0" normalizeH="0" baseline="0" noProof="0" dirty="0" smtClean="0">
                  <a:ln>
                    <a:noFill/>
                  </a:ln>
                  <a:solidFill>
                    <a:prstClr val="white"/>
                  </a:solidFill>
                  <a:effectLst/>
                  <a:uLnTx/>
                  <a:uFillTx/>
                  <a:latin typeface="Montserrat" pitchFamily="2" charset="77"/>
                  <a:ea typeface="Helvetica"/>
                  <a:cs typeface="Helvetica"/>
                  <a:sym typeface="Helvetica"/>
                </a:rPr>
                <a:t> </a:t>
              </a:r>
              <a:endParaRPr kumimoji="0" lang="en-US" sz="1100" b="1" i="0" u="none" strike="noStrike" kern="0" cap="none" spc="0" normalizeH="0" baseline="0" noProof="0" dirty="0">
                <a:ln>
                  <a:noFill/>
                </a:ln>
                <a:solidFill>
                  <a:prstClr val="white"/>
                </a:solidFill>
                <a:effectLst/>
                <a:uLnTx/>
                <a:uFillTx/>
                <a:latin typeface="Montserrat" pitchFamily="2" charset="77"/>
                <a:ea typeface="Helvetica"/>
                <a:cs typeface="Helvetica"/>
                <a:sym typeface="Helvetica"/>
              </a:endParaRPr>
            </a:p>
          </p:txBody>
        </p:sp>
      </p:grpSp>
      <p:pic>
        <p:nvPicPr>
          <p:cNvPr id="100" name="Imagen 9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4197" y="4784484"/>
            <a:ext cx="853177" cy="729861"/>
          </a:xfrm>
          <a:prstGeom prst="rect">
            <a:avLst/>
          </a:prstGeom>
        </p:spPr>
      </p:pic>
      <p:pic>
        <p:nvPicPr>
          <p:cNvPr id="101" name="Imagen 10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37409" y="4863878"/>
            <a:ext cx="827578" cy="633640"/>
          </a:xfrm>
          <a:prstGeom prst="rect">
            <a:avLst/>
          </a:prstGeom>
        </p:spPr>
      </p:pic>
      <p:pic>
        <p:nvPicPr>
          <p:cNvPr id="102" name="Imagen 10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75532" y="4559981"/>
            <a:ext cx="808689" cy="1221867"/>
          </a:xfrm>
          <a:prstGeom prst="rect">
            <a:avLst/>
          </a:prstGeom>
        </p:spPr>
      </p:pic>
      <p:pic>
        <p:nvPicPr>
          <p:cNvPr id="37" name="Imagen 36"/>
          <p:cNvPicPr>
            <a:picLocks noChangeAspect="1"/>
          </p:cNvPicPr>
          <p:nvPr/>
        </p:nvPicPr>
        <p:blipFill rotWithShape="1">
          <a:blip r:embed="rId8" cstate="hqprint">
            <a:extLst>
              <a:ext uri="{28A0092B-C50C-407E-A947-70E740481C1C}">
                <a14:useLocalDpi xmlns:a14="http://schemas.microsoft.com/office/drawing/2010/main" val="0"/>
              </a:ext>
            </a:extLst>
          </a:blip>
          <a:srcRect t="5222" r="13292" b="4540"/>
          <a:stretch/>
        </p:blipFill>
        <p:spPr>
          <a:xfrm>
            <a:off x="585220" y="2997621"/>
            <a:ext cx="992118" cy="1051131"/>
          </a:xfrm>
          <a:prstGeom prst="rect">
            <a:avLst/>
          </a:prstGeom>
        </p:spPr>
      </p:pic>
      <p:sp>
        <p:nvSpPr>
          <p:cNvPr id="36" name="Rectángulo 35"/>
          <p:cNvSpPr/>
          <p:nvPr/>
        </p:nvSpPr>
        <p:spPr>
          <a:xfrm>
            <a:off x="228599" y="513797"/>
            <a:ext cx="5324475" cy="369332"/>
          </a:xfrm>
          <a:prstGeom prst="rect">
            <a:avLst/>
          </a:prstGeom>
        </p:spPr>
        <p:txBody>
          <a:bodyPr wrap="square">
            <a:spAutoFit/>
          </a:bodyPr>
          <a:lstStyle/>
          <a:p>
            <a:r>
              <a:rPr lang="es-MX" b="1" dirty="0" smtClean="0">
                <a:solidFill>
                  <a:schemeClr val="bg1"/>
                </a:solidFill>
              </a:rPr>
              <a:t>Habilidades sociales y emocionales </a:t>
            </a:r>
            <a:endParaRPr lang="es-MX" b="1" dirty="0">
              <a:solidFill>
                <a:schemeClr val="bg1"/>
              </a:solidFill>
            </a:endParaRPr>
          </a:p>
        </p:txBody>
      </p:sp>
      <p:grpSp>
        <p:nvGrpSpPr>
          <p:cNvPr id="41" name="Grupo 40"/>
          <p:cNvGrpSpPr/>
          <p:nvPr/>
        </p:nvGrpSpPr>
        <p:grpSpPr>
          <a:xfrm>
            <a:off x="1068912" y="7302000"/>
            <a:ext cx="1096781" cy="882816"/>
            <a:chOff x="1509871" y="6547657"/>
            <a:chExt cx="1096781" cy="882816"/>
          </a:xfrm>
        </p:grpSpPr>
        <p:sp>
          <p:nvSpPr>
            <p:cNvPr id="42" name="Shape">
              <a:extLst>
                <a:ext uri="{FF2B5EF4-FFF2-40B4-BE49-F238E27FC236}">
                  <a16:creationId xmlns:a16="http://schemas.microsoft.com/office/drawing/2014/main" id="{F0A1B069-CA28-3E45-8552-7E0E19A7AA2D}"/>
                </a:ext>
              </a:extLst>
            </p:cNvPr>
            <p:cNvSpPr/>
            <p:nvPr/>
          </p:nvSpPr>
          <p:spPr>
            <a:xfrm rot="10800000" flipH="1">
              <a:off x="1835485" y="6547657"/>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00B05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43" name="Rectángulo 42"/>
            <p:cNvSpPr/>
            <p:nvPr/>
          </p:nvSpPr>
          <p:spPr>
            <a:xfrm>
              <a:off x="1509871" y="7199641"/>
              <a:ext cx="1096781" cy="230832"/>
            </a:xfrm>
            <a:prstGeom prst="rect">
              <a:avLst/>
            </a:prstGeom>
          </p:spPr>
          <p:txBody>
            <a:bodyPr wrap="square">
              <a:spAutoFit/>
            </a:bodyPr>
            <a:lstStyle/>
            <a:p>
              <a:pPr algn="ctr"/>
              <a:r>
                <a:rPr lang="es-MX" sz="900" b="1" dirty="0" smtClean="0">
                  <a:solidFill>
                    <a:schemeClr val="accent6">
                      <a:lumMod val="50000"/>
                    </a:schemeClr>
                  </a:solidFill>
                </a:rPr>
                <a:t> Favorable</a:t>
              </a:r>
              <a:endParaRPr lang="es-MX" sz="900" b="1" dirty="0">
                <a:solidFill>
                  <a:schemeClr val="accent6">
                    <a:lumMod val="50000"/>
                  </a:schemeClr>
                </a:solidFill>
              </a:endParaRPr>
            </a:p>
          </p:txBody>
        </p:sp>
      </p:grpSp>
      <p:grpSp>
        <p:nvGrpSpPr>
          <p:cNvPr id="44" name="Grupo 43"/>
          <p:cNvGrpSpPr/>
          <p:nvPr/>
        </p:nvGrpSpPr>
        <p:grpSpPr>
          <a:xfrm>
            <a:off x="4711210" y="7314609"/>
            <a:ext cx="1281109" cy="1031805"/>
            <a:chOff x="4179345" y="6531979"/>
            <a:chExt cx="1281109" cy="1031805"/>
          </a:xfrm>
        </p:grpSpPr>
        <p:sp>
          <p:nvSpPr>
            <p:cNvPr id="45" name="Shape">
              <a:extLst>
                <a:ext uri="{FF2B5EF4-FFF2-40B4-BE49-F238E27FC236}">
                  <a16:creationId xmlns:a16="http://schemas.microsoft.com/office/drawing/2014/main" id="{F0A1B069-CA28-3E45-8552-7E0E19A7AA2D}"/>
                </a:ext>
              </a:extLst>
            </p:cNvPr>
            <p:cNvSpPr/>
            <p:nvPr/>
          </p:nvSpPr>
          <p:spPr>
            <a:xfrm flipH="1">
              <a:off x="4597123" y="6531979"/>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FF000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46" name="Rectángulo 45"/>
            <p:cNvSpPr/>
            <p:nvPr/>
          </p:nvSpPr>
          <p:spPr>
            <a:xfrm>
              <a:off x="4179345" y="7194452"/>
              <a:ext cx="1281109" cy="369332"/>
            </a:xfrm>
            <a:prstGeom prst="rect">
              <a:avLst/>
            </a:prstGeom>
          </p:spPr>
          <p:txBody>
            <a:bodyPr wrap="square">
              <a:spAutoFit/>
            </a:bodyPr>
            <a:lstStyle/>
            <a:p>
              <a:pPr algn="ctr"/>
              <a:r>
                <a:rPr lang="es-MX" sz="900" b="1" dirty="0">
                  <a:solidFill>
                    <a:schemeClr val="accent6">
                      <a:lumMod val="50000"/>
                    </a:schemeClr>
                  </a:solidFill>
                </a:rPr>
                <a:t>Requiere </a:t>
              </a:r>
              <a:r>
                <a:rPr lang="es-MX" sz="900" b="1" dirty="0" smtClean="0">
                  <a:solidFill>
                    <a:schemeClr val="accent6">
                      <a:lumMod val="50000"/>
                    </a:schemeClr>
                  </a:solidFill>
                </a:rPr>
                <a:t>fortalecimiento</a:t>
              </a:r>
              <a:endParaRPr lang="es-MX" sz="900" b="1" dirty="0">
                <a:solidFill>
                  <a:schemeClr val="accent6">
                    <a:lumMod val="50000"/>
                  </a:schemeClr>
                </a:solidFill>
              </a:endParaRPr>
            </a:p>
          </p:txBody>
        </p:sp>
      </p:grpSp>
      <p:grpSp>
        <p:nvGrpSpPr>
          <p:cNvPr id="47" name="Grupo 46"/>
          <p:cNvGrpSpPr/>
          <p:nvPr/>
        </p:nvGrpSpPr>
        <p:grpSpPr>
          <a:xfrm>
            <a:off x="2798164" y="7405245"/>
            <a:ext cx="1281109" cy="808709"/>
            <a:chOff x="2752444" y="6616575"/>
            <a:chExt cx="1281109" cy="808709"/>
          </a:xfrm>
        </p:grpSpPr>
        <p:sp>
          <p:nvSpPr>
            <p:cNvPr id="48" name="Shape">
              <a:extLst>
                <a:ext uri="{FF2B5EF4-FFF2-40B4-BE49-F238E27FC236}">
                  <a16:creationId xmlns:a16="http://schemas.microsoft.com/office/drawing/2014/main" id="{F0A1B069-CA28-3E45-8552-7E0E19A7AA2D}"/>
                </a:ext>
              </a:extLst>
            </p:cNvPr>
            <p:cNvSpPr/>
            <p:nvPr/>
          </p:nvSpPr>
          <p:spPr>
            <a:xfrm rot="5400000" flipH="1">
              <a:off x="3170222" y="6555589"/>
              <a:ext cx="445552" cy="567524"/>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FFC000"/>
            </a:solidFill>
            <a:ln w="12700">
              <a:miter lim="400000"/>
            </a:ln>
          </p:spPr>
          <p:txBody>
            <a:bodyPr lIns="38100" tIns="38100" rIns="38100" bIns="38100" anchor="ctr"/>
            <a:lstStyle/>
            <a:p>
              <a:pPr marL="0" marR="0" lvl="0" indent="0" defTabSz="914354"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Montserrat" pitchFamily="2" charset="77"/>
              </a:endParaRPr>
            </a:p>
          </p:txBody>
        </p:sp>
        <p:sp>
          <p:nvSpPr>
            <p:cNvPr id="49" name="Rectángulo 48"/>
            <p:cNvSpPr/>
            <p:nvPr/>
          </p:nvSpPr>
          <p:spPr>
            <a:xfrm>
              <a:off x="2752444" y="7194452"/>
              <a:ext cx="1281109" cy="230832"/>
            </a:xfrm>
            <a:prstGeom prst="rect">
              <a:avLst/>
            </a:prstGeom>
          </p:spPr>
          <p:txBody>
            <a:bodyPr wrap="square">
              <a:spAutoFit/>
            </a:bodyPr>
            <a:lstStyle/>
            <a:p>
              <a:pPr algn="ctr"/>
              <a:r>
                <a:rPr lang="es-MX" sz="900" b="1" dirty="0" smtClean="0">
                  <a:solidFill>
                    <a:schemeClr val="accent6">
                      <a:lumMod val="50000"/>
                    </a:schemeClr>
                  </a:solidFill>
                </a:rPr>
                <a:t>Poco favorable</a:t>
              </a:r>
              <a:endParaRPr lang="es-MX" sz="900" b="1" dirty="0">
                <a:solidFill>
                  <a:schemeClr val="accent6">
                    <a:lumMod val="50000"/>
                  </a:schemeClr>
                </a:solidFill>
              </a:endParaRPr>
            </a:p>
          </p:txBody>
        </p:sp>
      </p:grpSp>
    </p:spTree>
    <p:extLst>
      <p:ext uri="{BB962C8B-B14F-4D97-AF65-F5344CB8AC3E}">
        <p14:creationId xmlns:p14="http://schemas.microsoft.com/office/powerpoint/2010/main" val="3829902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BC4934F-AF04-BA4D-BBF1-D7B863497BEE}"/>
              </a:ext>
            </a:extLst>
          </p:cNvPr>
          <p:cNvSpPr txBox="1"/>
          <p:nvPr/>
        </p:nvSpPr>
        <p:spPr>
          <a:xfrm>
            <a:off x="6189461" y="113842"/>
            <a:ext cx="420308" cy="307777"/>
          </a:xfrm>
          <a:prstGeom prst="rect">
            <a:avLst/>
          </a:prstGeom>
          <a:noFill/>
        </p:spPr>
        <p:txBody>
          <a:bodyPr wrap="none" rtlCol="0">
            <a:spAutoFit/>
          </a:bodyPr>
          <a:lstStyle/>
          <a:p>
            <a:r>
              <a:rPr lang="es-ES_tradnl" sz="1400" b="1" dirty="0" smtClean="0">
                <a:solidFill>
                  <a:srgbClr val="00664D"/>
                </a:solidFill>
              </a:rPr>
              <a:t>06</a:t>
            </a:r>
            <a:endParaRPr lang="es-ES_tradnl" sz="1400" b="1" dirty="0">
              <a:solidFill>
                <a:srgbClr val="00664D"/>
              </a:solidFill>
            </a:endParaRPr>
          </a:p>
        </p:txBody>
      </p:sp>
      <p:sp>
        <p:nvSpPr>
          <p:cNvPr id="12" name="Título 1">
            <a:extLst>
              <a:ext uri="{FF2B5EF4-FFF2-40B4-BE49-F238E27FC236}">
                <a16:creationId xmlns:a16="http://schemas.microsoft.com/office/drawing/2014/main" id="{0A96C983-C38C-6648-B16C-32426E123983}"/>
              </a:ext>
            </a:extLst>
          </p:cNvPr>
          <p:cNvSpPr txBox="1">
            <a:spLocks/>
          </p:cNvSpPr>
          <p:nvPr/>
        </p:nvSpPr>
        <p:spPr>
          <a:xfrm>
            <a:off x="648519" y="4735146"/>
            <a:ext cx="5540942" cy="635797"/>
          </a:xfrm>
          <a:prstGeom prst="rect">
            <a:avLst/>
          </a:prstGeom>
        </p:spPr>
        <p:txBody>
          <a:bodyPr rtlCol="0" anchor="ctr">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smtClean="0">
                <a:solidFill>
                  <a:schemeClr val="accent6">
                    <a:lumMod val="75000"/>
                  </a:schemeClr>
                </a:solidFill>
              </a:rPr>
              <a:t>PARTICIPACIÓN en la entidad </a:t>
            </a:r>
            <a:r>
              <a:rPr lang="es-MX" sz="2400" b="1" dirty="0">
                <a:solidFill>
                  <a:schemeClr val="accent6">
                    <a:lumMod val="75000"/>
                  </a:schemeClr>
                </a:solidFill>
              </a:rPr>
              <a:t>por USUARIO, </a:t>
            </a:r>
          </a:p>
          <a:p>
            <a:pPr algn="ctr"/>
            <a:r>
              <a:rPr lang="es-MX" sz="2400" b="1" dirty="0">
                <a:solidFill>
                  <a:schemeClr val="accent6">
                    <a:lumMod val="75000"/>
                  </a:schemeClr>
                </a:solidFill>
              </a:rPr>
              <a:t>NIVEL EDUCATIVO y </a:t>
            </a:r>
            <a:r>
              <a:rPr lang="es-MX" sz="2400" b="1" dirty="0" smtClean="0">
                <a:solidFill>
                  <a:schemeClr val="accent6">
                    <a:lumMod val="75000"/>
                  </a:schemeClr>
                </a:solidFill>
              </a:rPr>
              <a:t>servicio</a:t>
            </a:r>
          </a:p>
          <a:p>
            <a:pPr algn="ctr"/>
            <a:endParaRPr lang="es-ES" sz="2400" b="1" dirty="0" smtClean="0">
              <a:solidFill>
                <a:schemeClr val="accent6">
                  <a:lumMod val="75000"/>
                </a:schemeClr>
              </a:solidFill>
            </a:endParaRPr>
          </a:p>
          <a:p>
            <a:pPr algn="ctr"/>
            <a:endParaRPr lang="es-ES" sz="2400" b="1" dirty="0">
              <a:solidFill>
                <a:srgbClr val="002060"/>
              </a:solidFill>
            </a:endParaRPr>
          </a:p>
          <a:p>
            <a:pPr algn="ctr"/>
            <a:endParaRPr lang="es-ES" sz="2400" b="1" dirty="0" smtClean="0">
              <a:solidFill>
                <a:schemeClr val="accent6">
                  <a:lumMod val="75000"/>
                </a:schemeClr>
              </a:solidFill>
            </a:endParaRPr>
          </a:p>
          <a:p>
            <a:pPr algn="ctr"/>
            <a:endParaRPr lang="es-ES" sz="2400" b="1" dirty="0">
              <a:solidFill>
                <a:schemeClr val="accent6">
                  <a:lumMod val="75000"/>
                </a:schemeClr>
              </a:solidFill>
            </a:endParaRPr>
          </a:p>
        </p:txBody>
      </p:sp>
      <p:sp>
        <p:nvSpPr>
          <p:cNvPr id="2" name="Rectángulo 1"/>
          <p:cNvSpPr/>
          <p:nvPr/>
        </p:nvSpPr>
        <p:spPr>
          <a:xfrm>
            <a:off x="228600" y="570209"/>
            <a:ext cx="5029200" cy="338554"/>
          </a:xfrm>
          <a:prstGeom prst="rect">
            <a:avLst/>
          </a:prstGeom>
        </p:spPr>
        <p:txBody>
          <a:bodyPr wrap="square">
            <a:spAutoFit/>
          </a:bodyPr>
          <a:lstStyle/>
          <a:p>
            <a:r>
              <a:rPr lang="es-MX" sz="1600" b="1" dirty="0">
                <a:solidFill>
                  <a:schemeClr val="bg1"/>
                </a:solidFill>
              </a:rPr>
              <a:t>Evaluación </a:t>
            </a:r>
            <a:r>
              <a:rPr lang="es-MX" sz="1600" b="1" dirty="0" smtClean="0">
                <a:solidFill>
                  <a:schemeClr val="bg1"/>
                </a:solidFill>
              </a:rPr>
              <a:t>Interna. Ciclo </a:t>
            </a:r>
            <a:r>
              <a:rPr lang="es-MX" sz="1600" b="1" dirty="0">
                <a:solidFill>
                  <a:schemeClr val="bg1"/>
                </a:solidFill>
              </a:rPr>
              <a:t>escolar 2018-2019</a:t>
            </a:r>
          </a:p>
        </p:txBody>
      </p:sp>
    </p:spTree>
    <p:extLst>
      <p:ext uri="{BB962C8B-B14F-4D97-AF65-F5344CB8AC3E}">
        <p14:creationId xmlns:p14="http://schemas.microsoft.com/office/powerpoint/2010/main" val="1745316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800100" y="6103698"/>
            <a:ext cx="4041531" cy="2266580"/>
          </a:xfrm>
          <a:prstGeom prst="rect">
            <a:avLst/>
          </a:prstGeom>
        </p:spPr>
      </p:pic>
      <p:grpSp>
        <p:nvGrpSpPr>
          <p:cNvPr id="6" name="Grupo 5"/>
          <p:cNvGrpSpPr/>
          <p:nvPr/>
        </p:nvGrpSpPr>
        <p:grpSpPr>
          <a:xfrm>
            <a:off x="2304082" y="5014142"/>
            <a:ext cx="2858584" cy="328223"/>
            <a:chOff x="670962" y="2550831"/>
            <a:chExt cx="2876344" cy="560373"/>
          </a:xfrm>
        </p:grpSpPr>
        <p:grpSp>
          <p:nvGrpSpPr>
            <p:cNvPr id="47" name="Group 66"/>
            <p:cNvGrpSpPr/>
            <p:nvPr/>
          </p:nvGrpSpPr>
          <p:grpSpPr>
            <a:xfrm>
              <a:off x="2975221" y="2557473"/>
              <a:ext cx="572085" cy="553731"/>
              <a:chOff x="8229601" y="4690634"/>
              <a:chExt cx="1389414" cy="1531918"/>
            </a:xfrm>
            <a:effectLst>
              <a:glow rad="101600">
                <a:schemeClr val="accent1">
                  <a:satMod val="175000"/>
                  <a:alpha val="40000"/>
                </a:schemeClr>
              </a:glow>
            </a:effectLst>
          </p:grpSpPr>
          <p:sp>
            <p:nvSpPr>
              <p:cNvPr id="50" name="Isosceles Triangle 29"/>
              <p:cNvSpPr/>
              <p:nvPr/>
            </p:nvSpPr>
            <p:spPr>
              <a:xfrm rot="5400000">
                <a:off x="8158349" y="4761886"/>
                <a:ext cx="1531918" cy="1389414"/>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Isosceles Triangle 65"/>
              <p:cNvSpPr/>
              <p:nvPr/>
            </p:nvSpPr>
            <p:spPr>
              <a:xfrm rot="5400000">
                <a:off x="9147802" y="5233220"/>
                <a:ext cx="488312" cy="454113"/>
              </a:xfrm>
              <a:prstGeom prst="triangle">
                <a:avLst/>
              </a:prstGeom>
              <a:solidFill>
                <a:sysClr val="windowText" lastClr="000000">
                  <a:lumMod val="65000"/>
                  <a:lumOff val="35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Retraso 6"/>
            <p:cNvSpPr/>
            <p:nvPr/>
          </p:nvSpPr>
          <p:spPr>
            <a:xfrm rot="10800000">
              <a:off x="670962" y="2550831"/>
              <a:ext cx="332125" cy="560373"/>
            </a:xfrm>
            <a:prstGeom prst="flowChartDelay">
              <a:avLst/>
            </a:prstGeom>
            <a:solidFill>
              <a:schemeClr val="accent2">
                <a:lumMod val="60000"/>
                <a:lumOff val="40000"/>
              </a:schemeClr>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131170" y="2550831"/>
              <a:ext cx="1799268" cy="560373"/>
            </a:xfrm>
            <a:prstGeom prst="rect">
              <a:avLst/>
            </a:prstGeom>
            <a:solidFill>
              <a:srgbClr val="FFC000"/>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rminador 9"/>
            <p:cNvSpPr/>
            <p:nvPr/>
          </p:nvSpPr>
          <p:spPr>
            <a:xfrm flipH="1">
              <a:off x="1050469" y="2550831"/>
              <a:ext cx="33319" cy="553731"/>
            </a:xfrm>
            <a:prstGeom prst="flowChartTerminator">
              <a:avLst/>
            </a:prstGeom>
            <a:solidFill>
              <a:srgbClr val="7A3246"/>
            </a:solidFill>
            <a:ln>
              <a:noFill/>
            </a:ln>
            <a:effectLst>
              <a:glow rad="101600">
                <a:schemeClr val="accent1">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grpSp>
      <p:sp>
        <p:nvSpPr>
          <p:cNvPr id="44" name="CuadroTexto 43">
            <a:extLst>
              <a:ext uri="{FF2B5EF4-FFF2-40B4-BE49-F238E27FC236}">
                <a16:creationId xmlns:a16="http://schemas.microsoft.com/office/drawing/2014/main" id="{525A2A66-2D5A-4643-83A7-949BC7C392F3}"/>
              </a:ext>
            </a:extLst>
          </p:cNvPr>
          <p:cNvSpPr txBox="1"/>
          <p:nvPr/>
        </p:nvSpPr>
        <p:spPr>
          <a:xfrm>
            <a:off x="6189461" y="113842"/>
            <a:ext cx="417102" cy="307777"/>
          </a:xfrm>
          <a:prstGeom prst="rect">
            <a:avLst/>
          </a:prstGeom>
          <a:noFill/>
        </p:spPr>
        <p:txBody>
          <a:bodyPr wrap="none" rtlCol="0">
            <a:spAutoFit/>
          </a:bodyPr>
          <a:lstStyle/>
          <a:p>
            <a:r>
              <a:rPr lang="es-ES_tradnl" sz="1400" b="1" dirty="0" smtClean="0">
                <a:solidFill>
                  <a:srgbClr val="00664D"/>
                </a:solidFill>
              </a:rPr>
              <a:t>07</a:t>
            </a:r>
            <a:endParaRPr lang="es-ES_tradnl" sz="1400" b="1" dirty="0">
              <a:solidFill>
                <a:srgbClr val="00664D"/>
              </a:solidFill>
            </a:endParaRPr>
          </a:p>
        </p:txBody>
      </p:sp>
      <p:sp>
        <p:nvSpPr>
          <p:cNvPr id="114" name="Marcador de texto 4">
            <a:extLst>
              <a:ext uri="{FF2B5EF4-FFF2-40B4-BE49-F238E27FC236}">
                <a16:creationId xmlns:a16="http://schemas.microsoft.com/office/drawing/2014/main" id="{111FC934-3669-AA4F-AA79-D9B3A8253B21}"/>
              </a:ext>
            </a:extLst>
          </p:cNvPr>
          <p:cNvSpPr txBox="1">
            <a:spLocks/>
          </p:cNvSpPr>
          <p:nvPr/>
        </p:nvSpPr>
        <p:spPr>
          <a:xfrm>
            <a:off x="796220" y="5718694"/>
            <a:ext cx="4202224"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dirty="0">
                <a:solidFill>
                  <a:schemeClr val="tx1">
                    <a:lumMod val="65000"/>
                    <a:lumOff val="35000"/>
                  </a:schemeClr>
                </a:solidFill>
              </a:rPr>
              <a:t>N</a:t>
            </a:r>
            <a:r>
              <a:rPr lang="es-ES_tradnl" dirty="0" smtClean="0">
                <a:solidFill>
                  <a:schemeClr val="tx1">
                    <a:lumMod val="65000"/>
                    <a:lumOff val="35000"/>
                  </a:schemeClr>
                </a:solidFill>
              </a:rPr>
              <a:t>ivel </a:t>
            </a:r>
            <a:r>
              <a:rPr lang="es-ES_tradnl" dirty="0">
                <a:solidFill>
                  <a:schemeClr val="tx1">
                    <a:lumMod val="65000"/>
                    <a:lumOff val="35000"/>
                  </a:schemeClr>
                </a:solidFill>
              </a:rPr>
              <a:t>educativo y servicio:</a:t>
            </a:r>
            <a:endParaRPr lang="es-ES_tradnl" dirty="0" smtClean="0">
              <a:solidFill>
                <a:schemeClr val="tx1">
                  <a:lumMod val="65000"/>
                  <a:lumOff val="35000"/>
                </a:schemeClr>
              </a:solidFill>
            </a:endParaRPr>
          </a:p>
        </p:txBody>
      </p:sp>
      <p:sp>
        <p:nvSpPr>
          <p:cNvPr id="20" name="CuadroTexto 19"/>
          <p:cNvSpPr txBox="1"/>
          <p:nvPr/>
        </p:nvSpPr>
        <p:spPr>
          <a:xfrm>
            <a:off x="4655478" y="6333308"/>
            <a:ext cx="1865285" cy="307777"/>
          </a:xfrm>
          <a:prstGeom prst="rect">
            <a:avLst/>
          </a:prstGeom>
          <a:noFill/>
        </p:spPr>
        <p:txBody>
          <a:bodyPr wrap="square" rtlCol="0">
            <a:spAutoFit/>
          </a:bodyPr>
          <a:lstStyle/>
          <a:p>
            <a:pPr algn="ctr"/>
            <a:r>
              <a:rPr lang="es-MX" sz="1400" b="1" dirty="0" smtClean="0">
                <a:solidFill>
                  <a:srgbClr val="9D2449"/>
                </a:solidFill>
              </a:rPr>
              <a:t>83</a:t>
            </a:r>
            <a:r>
              <a:rPr lang="es-MX" sz="1200" dirty="0" smtClean="0">
                <a:solidFill>
                  <a:srgbClr val="9D2449"/>
                </a:solidFill>
              </a:rPr>
              <a:t> Secundarias</a:t>
            </a:r>
            <a:endParaRPr lang="es-MX" sz="1200" dirty="0">
              <a:solidFill>
                <a:srgbClr val="9D2449"/>
              </a:solidFill>
            </a:endParaRPr>
          </a:p>
        </p:txBody>
      </p:sp>
      <p:sp>
        <p:nvSpPr>
          <p:cNvPr id="22" name="CuadroTexto 21"/>
          <p:cNvSpPr txBox="1"/>
          <p:nvPr/>
        </p:nvSpPr>
        <p:spPr>
          <a:xfrm>
            <a:off x="4034189" y="6838067"/>
            <a:ext cx="1865285" cy="307777"/>
          </a:xfrm>
          <a:prstGeom prst="rect">
            <a:avLst/>
          </a:prstGeom>
          <a:noFill/>
        </p:spPr>
        <p:txBody>
          <a:bodyPr wrap="square" rtlCol="0">
            <a:spAutoFit/>
          </a:bodyPr>
          <a:lstStyle/>
          <a:p>
            <a:pPr algn="ctr"/>
            <a:r>
              <a:rPr lang="es-MX" sz="1400" b="1" dirty="0" smtClean="0">
                <a:solidFill>
                  <a:srgbClr val="00664D"/>
                </a:solidFill>
              </a:rPr>
              <a:t>62</a:t>
            </a:r>
            <a:r>
              <a:rPr lang="es-MX" sz="1200" b="1" dirty="0" smtClean="0">
                <a:solidFill>
                  <a:srgbClr val="00664D"/>
                </a:solidFill>
              </a:rPr>
              <a:t> </a:t>
            </a:r>
            <a:r>
              <a:rPr lang="es-MX" sz="1200" dirty="0">
                <a:solidFill>
                  <a:srgbClr val="00664D"/>
                </a:solidFill>
              </a:rPr>
              <a:t>P</a:t>
            </a:r>
            <a:r>
              <a:rPr lang="es-MX" sz="1200" dirty="0" smtClean="0">
                <a:solidFill>
                  <a:srgbClr val="00664D"/>
                </a:solidFill>
              </a:rPr>
              <a:t>rimarias</a:t>
            </a:r>
            <a:endParaRPr lang="es-MX" sz="1200" dirty="0">
              <a:solidFill>
                <a:srgbClr val="00664D"/>
              </a:solidFill>
            </a:endParaRPr>
          </a:p>
        </p:txBody>
      </p:sp>
      <p:sp>
        <p:nvSpPr>
          <p:cNvPr id="23" name="CuadroTexto 22"/>
          <p:cNvSpPr txBox="1"/>
          <p:nvPr/>
        </p:nvSpPr>
        <p:spPr>
          <a:xfrm>
            <a:off x="2427548" y="7337179"/>
            <a:ext cx="1865285" cy="307777"/>
          </a:xfrm>
          <a:prstGeom prst="rect">
            <a:avLst/>
          </a:prstGeom>
          <a:noFill/>
        </p:spPr>
        <p:txBody>
          <a:bodyPr wrap="square" rtlCol="0">
            <a:spAutoFit/>
          </a:bodyPr>
          <a:lstStyle/>
          <a:p>
            <a:pPr algn="ctr"/>
            <a:r>
              <a:rPr lang="es-MX" sz="1400" b="1" dirty="0" smtClean="0">
                <a:solidFill>
                  <a:srgbClr val="B28D5C"/>
                </a:solidFill>
              </a:rPr>
              <a:t>32</a:t>
            </a:r>
            <a:r>
              <a:rPr lang="es-MX" sz="1200" b="1" dirty="0" smtClean="0">
                <a:solidFill>
                  <a:srgbClr val="B28D5C"/>
                </a:solidFill>
              </a:rPr>
              <a:t> </a:t>
            </a:r>
            <a:r>
              <a:rPr lang="es-MX" sz="1200" dirty="0">
                <a:solidFill>
                  <a:srgbClr val="B28D5C"/>
                </a:solidFill>
              </a:rPr>
              <a:t>P</a:t>
            </a:r>
            <a:r>
              <a:rPr lang="es-MX" sz="1200" dirty="0" smtClean="0">
                <a:solidFill>
                  <a:srgbClr val="B28D5C"/>
                </a:solidFill>
              </a:rPr>
              <a:t>reescolares</a:t>
            </a:r>
            <a:endParaRPr lang="es-MX" sz="1200" dirty="0">
              <a:solidFill>
                <a:srgbClr val="B28D5C"/>
              </a:solidFill>
            </a:endParaRPr>
          </a:p>
        </p:txBody>
      </p:sp>
      <p:sp>
        <p:nvSpPr>
          <p:cNvPr id="24" name="CuadroTexto 23"/>
          <p:cNvSpPr txBox="1"/>
          <p:nvPr/>
        </p:nvSpPr>
        <p:spPr>
          <a:xfrm>
            <a:off x="1081629" y="7883049"/>
            <a:ext cx="3814906" cy="307777"/>
          </a:xfrm>
          <a:prstGeom prst="rect">
            <a:avLst/>
          </a:prstGeom>
          <a:noFill/>
        </p:spPr>
        <p:txBody>
          <a:bodyPr wrap="square" rtlCol="0">
            <a:spAutoFit/>
          </a:bodyPr>
          <a:lstStyle/>
          <a:p>
            <a:pPr algn="ctr"/>
            <a:r>
              <a:rPr lang="es-MX" sz="1400" b="1" dirty="0">
                <a:solidFill>
                  <a:srgbClr val="002060"/>
                </a:solidFill>
              </a:rPr>
              <a:t>5</a:t>
            </a:r>
            <a:r>
              <a:rPr lang="es-MX" sz="1200" b="1" dirty="0" smtClean="0">
                <a:solidFill>
                  <a:srgbClr val="002060"/>
                </a:solidFill>
              </a:rPr>
              <a:t> </a:t>
            </a:r>
            <a:r>
              <a:rPr lang="es-MX" sz="1200" dirty="0" smtClean="0">
                <a:solidFill>
                  <a:srgbClr val="002060"/>
                </a:solidFill>
              </a:rPr>
              <a:t>Centros de Atención Múltiple (CAM)</a:t>
            </a:r>
            <a:endParaRPr lang="es-MX" sz="1200" dirty="0">
              <a:solidFill>
                <a:srgbClr val="002060"/>
              </a:solidFill>
            </a:endParaRPr>
          </a:p>
        </p:txBody>
      </p:sp>
      <p:sp>
        <p:nvSpPr>
          <p:cNvPr id="25" name="Marcador de texto 4">
            <a:extLst>
              <a:ext uri="{FF2B5EF4-FFF2-40B4-BE49-F238E27FC236}">
                <a16:creationId xmlns:a16="http://schemas.microsoft.com/office/drawing/2014/main" id="{111FC934-3669-AA4F-AA79-D9B3A8253B21}"/>
              </a:ext>
            </a:extLst>
          </p:cNvPr>
          <p:cNvSpPr txBox="1">
            <a:spLocks/>
          </p:cNvSpPr>
          <p:nvPr/>
        </p:nvSpPr>
        <p:spPr>
          <a:xfrm>
            <a:off x="421495" y="469244"/>
            <a:ext cx="4030761"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sz="1600" dirty="0" smtClean="0">
                <a:solidFill>
                  <a:schemeClr val="bg1"/>
                </a:solidFill>
                <a:latin typeface="+mn-lt"/>
              </a:rPr>
              <a:t>Por escuela, nivel y servicio</a:t>
            </a:r>
            <a:endParaRPr lang="es-ES_tradnl" sz="1600" dirty="0">
              <a:solidFill>
                <a:schemeClr val="bg1"/>
              </a:solidFill>
              <a:latin typeface="+mn-lt"/>
            </a:endParaRPr>
          </a:p>
        </p:txBody>
      </p:sp>
      <p:grpSp>
        <p:nvGrpSpPr>
          <p:cNvPr id="26" name="Grupo 25"/>
          <p:cNvGrpSpPr/>
          <p:nvPr/>
        </p:nvGrpSpPr>
        <p:grpSpPr>
          <a:xfrm>
            <a:off x="914400" y="1927862"/>
            <a:ext cx="2781299" cy="2026919"/>
            <a:chOff x="2432725" y="2563583"/>
            <a:chExt cx="2550388" cy="1721150"/>
          </a:xfrm>
        </p:grpSpPr>
        <p:pic>
          <p:nvPicPr>
            <p:cNvPr id="27" name="Imagen 26"/>
            <p:cNvPicPr>
              <a:picLocks noChangeAspect="1"/>
            </p:cNvPicPr>
            <p:nvPr/>
          </p:nvPicPr>
          <p:blipFill rotWithShape="1">
            <a:blip r:embed="rId4"/>
            <a:srcRect l="3897" t="6112" r="3813" b="6327"/>
            <a:stretch/>
          </p:blipFill>
          <p:spPr>
            <a:xfrm>
              <a:off x="2432725" y="2563583"/>
              <a:ext cx="2550388" cy="1721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Elipse 27"/>
            <p:cNvSpPr/>
            <p:nvPr/>
          </p:nvSpPr>
          <p:spPr>
            <a:xfrm>
              <a:off x="3250899" y="3268125"/>
              <a:ext cx="912267" cy="763999"/>
            </a:xfrm>
            <a:prstGeom prst="ellipse">
              <a:avLst/>
            </a:prstGeom>
            <a:solidFill>
              <a:schemeClr val="bg1">
                <a:lumMod val="8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CuadroTexto 28"/>
            <p:cNvSpPr txBox="1"/>
            <p:nvPr/>
          </p:nvSpPr>
          <p:spPr>
            <a:xfrm>
              <a:off x="2881530" y="3109967"/>
              <a:ext cx="1651000" cy="1019254"/>
            </a:xfrm>
            <a:prstGeom prst="rect">
              <a:avLst/>
            </a:prstGeom>
            <a:noFill/>
          </p:spPr>
          <p:txBody>
            <a:bodyPr wrap="square" rtlCol="0">
              <a:spAutoFit/>
            </a:bodyPr>
            <a:lstStyle/>
            <a:p>
              <a:pPr algn="ctr"/>
              <a:r>
                <a:rPr lang="es-MX" sz="3600"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rPr>
                <a:t>182</a:t>
              </a:r>
            </a:p>
            <a:p>
              <a:pPr algn="ctr"/>
              <a:r>
                <a:rPr lang="es-MX" b="1" dirty="0" smtClean="0">
                  <a:ln w="10160">
                    <a:solidFill>
                      <a:schemeClr val="accent5"/>
                    </a:solidFill>
                    <a:prstDash val="solid"/>
                  </a:ln>
                  <a:solidFill>
                    <a:srgbClr val="002060"/>
                  </a:solidFill>
                  <a:effectLst>
                    <a:outerShdw blurRad="38100" dist="22860" dir="5400000" algn="tl" rotWithShape="0">
                      <a:srgbClr val="000000">
                        <a:alpha val="30000"/>
                      </a:srgbClr>
                    </a:outerShdw>
                  </a:effectLst>
                </a:rPr>
                <a:t>Escuelas PNCE</a:t>
              </a:r>
              <a:endParaRPr lang="es-MX" b="1" dirty="0">
                <a:ln w="10160">
                  <a:solidFill>
                    <a:schemeClr val="accent5"/>
                  </a:solidFill>
                  <a:prstDash val="solid"/>
                </a:ln>
                <a:solidFill>
                  <a:srgbClr val="002060"/>
                </a:solidFill>
                <a:effectLst>
                  <a:outerShdw blurRad="38100" dist="22860" dir="5400000" algn="tl" rotWithShape="0">
                    <a:srgbClr val="000000">
                      <a:alpha val="30000"/>
                    </a:srgbClr>
                  </a:outerShdw>
                </a:effectLst>
              </a:endParaRPr>
            </a:p>
          </p:txBody>
        </p:sp>
      </p:grpSp>
      <p:sp>
        <p:nvSpPr>
          <p:cNvPr id="30" name="Marcador de texto 4">
            <a:extLst>
              <a:ext uri="{FF2B5EF4-FFF2-40B4-BE49-F238E27FC236}">
                <a16:creationId xmlns:a16="http://schemas.microsoft.com/office/drawing/2014/main" id="{111FC934-3669-AA4F-AA79-D9B3A8253B21}"/>
              </a:ext>
            </a:extLst>
          </p:cNvPr>
          <p:cNvSpPr>
            <a:spLocks noGrp="1"/>
          </p:cNvSpPr>
          <p:nvPr>
            <p:ph type="body" sz="quarter" idx="13"/>
          </p:nvPr>
        </p:nvSpPr>
        <p:spPr>
          <a:xfrm>
            <a:off x="796220" y="1404296"/>
            <a:ext cx="4701610" cy="494369"/>
          </a:xfrm>
        </p:spPr>
        <p:txBody>
          <a:bodyPr/>
          <a:lstStyle/>
          <a:p>
            <a:r>
              <a:rPr lang="es-ES_tradnl" dirty="0" smtClean="0">
                <a:solidFill>
                  <a:schemeClr val="tx1">
                    <a:lumMod val="65000"/>
                    <a:lumOff val="35000"/>
                  </a:schemeClr>
                </a:solidFill>
              </a:rPr>
              <a:t>Escuelas que participan en el levantamiento:</a:t>
            </a:r>
          </a:p>
        </p:txBody>
      </p:sp>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658" y="2858435"/>
            <a:ext cx="2374264" cy="1789213"/>
          </a:xfrm>
          <a:prstGeom prst="rect">
            <a:avLst/>
          </a:prstGeom>
        </p:spPr>
      </p:pic>
    </p:spTree>
    <p:extLst>
      <p:ext uri="{BB962C8B-B14F-4D97-AF65-F5344CB8AC3E}">
        <p14:creationId xmlns:p14="http://schemas.microsoft.com/office/powerpoint/2010/main" val="766605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43">
            <a:extLst>
              <a:ext uri="{FF2B5EF4-FFF2-40B4-BE49-F238E27FC236}">
                <a16:creationId xmlns:a16="http://schemas.microsoft.com/office/drawing/2014/main" id="{525A2A66-2D5A-4643-83A7-949BC7C392F3}"/>
              </a:ext>
            </a:extLst>
          </p:cNvPr>
          <p:cNvSpPr txBox="1"/>
          <p:nvPr/>
        </p:nvSpPr>
        <p:spPr>
          <a:xfrm>
            <a:off x="6189461" y="113842"/>
            <a:ext cx="425116" cy="307777"/>
          </a:xfrm>
          <a:prstGeom prst="rect">
            <a:avLst/>
          </a:prstGeom>
          <a:noFill/>
        </p:spPr>
        <p:txBody>
          <a:bodyPr wrap="none" rtlCol="0">
            <a:spAutoFit/>
          </a:bodyPr>
          <a:lstStyle/>
          <a:p>
            <a:r>
              <a:rPr lang="es-ES_tradnl" sz="1400" b="1" dirty="0" smtClean="0">
                <a:solidFill>
                  <a:srgbClr val="00664D"/>
                </a:solidFill>
              </a:rPr>
              <a:t>08</a:t>
            </a:r>
            <a:endParaRPr lang="es-ES_tradnl" sz="1400" b="1" dirty="0">
              <a:solidFill>
                <a:srgbClr val="00664D"/>
              </a:solidFill>
            </a:endParaRPr>
          </a:p>
        </p:txBody>
      </p:sp>
      <p:sp>
        <p:nvSpPr>
          <p:cNvPr id="22" name="CuadroTexto 21"/>
          <p:cNvSpPr txBox="1"/>
          <p:nvPr/>
        </p:nvSpPr>
        <p:spPr>
          <a:xfrm>
            <a:off x="402058" y="1425906"/>
            <a:ext cx="5433592" cy="923330"/>
          </a:xfrm>
          <a:prstGeom prst="rect">
            <a:avLst/>
          </a:prstGeom>
          <a:noFill/>
        </p:spPr>
        <p:txBody>
          <a:bodyPr wrap="square" rtlCol="0">
            <a:spAutoFit/>
          </a:bodyPr>
          <a:lstStyle/>
          <a:p>
            <a:r>
              <a:rPr lang="es-MX" b="1" dirty="0" smtClean="0">
                <a:solidFill>
                  <a:schemeClr val="tx1">
                    <a:lumMod val="65000"/>
                    <a:lumOff val="35000"/>
                  </a:schemeClr>
                </a:solidFill>
                <a:latin typeface="Montserrat" pitchFamily="2" charset="77"/>
              </a:rPr>
              <a:t>179</a:t>
            </a:r>
            <a:r>
              <a:rPr lang="es-MX" sz="1400" b="1" dirty="0" smtClean="0">
                <a:solidFill>
                  <a:schemeClr val="tx1">
                    <a:lumMod val="65000"/>
                    <a:lumOff val="35000"/>
                  </a:schemeClr>
                </a:solidFill>
                <a:latin typeface="Montserrat" pitchFamily="2" charset="77"/>
              </a:rPr>
              <a:t> Directores escolares:</a:t>
            </a:r>
            <a:endParaRPr lang="es-MX" sz="1400" b="1" dirty="0">
              <a:solidFill>
                <a:schemeClr val="tx1">
                  <a:lumMod val="65000"/>
                  <a:lumOff val="35000"/>
                </a:schemeClr>
              </a:solidFill>
              <a:latin typeface="Montserrat" pitchFamily="2" charset="77"/>
            </a:endParaRPr>
          </a:p>
          <a:p>
            <a:endParaRPr lang="es-MX" sz="1200" dirty="0" smtClean="0">
              <a:solidFill>
                <a:schemeClr val="accent6">
                  <a:lumMod val="50000"/>
                </a:schemeClr>
              </a:solidFill>
            </a:endParaRPr>
          </a:p>
          <a:p>
            <a:r>
              <a:rPr lang="es-MX" sz="1200" dirty="0" smtClean="0">
                <a:solidFill>
                  <a:schemeClr val="accent6">
                    <a:lumMod val="50000"/>
                  </a:schemeClr>
                </a:solidFill>
              </a:rPr>
              <a:t>El desglose de la participación de directores por nivel educativo y servicio es:  </a:t>
            </a:r>
          </a:p>
        </p:txBody>
      </p:sp>
      <p:sp>
        <p:nvSpPr>
          <p:cNvPr id="12" name="CuadroTexto 11"/>
          <p:cNvSpPr txBox="1"/>
          <p:nvPr/>
        </p:nvSpPr>
        <p:spPr>
          <a:xfrm>
            <a:off x="2799063" y="4415830"/>
            <a:ext cx="2514600" cy="46166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smtClean="0">
                <a:solidFill>
                  <a:schemeClr val="bg1">
                    <a:lumMod val="95000"/>
                  </a:schemeClr>
                </a:solidFill>
              </a:rPr>
              <a:t>de Centros </a:t>
            </a:r>
            <a:r>
              <a:rPr lang="es-MX" sz="1200" b="1" dirty="0">
                <a:solidFill>
                  <a:schemeClr val="bg1">
                    <a:lumMod val="95000"/>
                  </a:schemeClr>
                </a:solidFill>
              </a:rPr>
              <a:t>de </a:t>
            </a:r>
            <a:r>
              <a:rPr lang="es-MX" sz="1200" b="1" dirty="0" smtClean="0">
                <a:solidFill>
                  <a:schemeClr val="bg1">
                    <a:lumMod val="95000"/>
                  </a:schemeClr>
                </a:solidFill>
              </a:rPr>
              <a:t>Atención Múltiple (CAM)</a:t>
            </a:r>
            <a:endParaRPr lang="es-MX" sz="1200" b="1" dirty="0">
              <a:solidFill>
                <a:schemeClr val="bg1">
                  <a:lumMod val="95000"/>
                </a:schemeClr>
              </a:solidFill>
            </a:endParaRPr>
          </a:p>
        </p:txBody>
      </p:sp>
      <p:sp>
        <p:nvSpPr>
          <p:cNvPr id="13" name="Pentágono 12"/>
          <p:cNvSpPr/>
          <p:nvPr/>
        </p:nvSpPr>
        <p:spPr>
          <a:xfrm>
            <a:off x="1558963" y="4307199"/>
            <a:ext cx="1057220" cy="448512"/>
          </a:xfrm>
          <a:prstGeom prst="homePlat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28" name="CuadroTexto 27"/>
          <p:cNvSpPr txBox="1"/>
          <p:nvPr/>
        </p:nvSpPr>
        <p:spPr>
          <a:xfrm>
            <a:off x="2799063" y="3792270"/>
            <a:ext cx="2514600" cy="27699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a:solidFill>
                  <a:schemeClr val="bg1">
                    <a:lumMod val="95000"/>
                  </a:schemeClr>
                </a:solidFill>
              </a:rPr>
              <a:t>d</a:t>
            </a:r>
            <a:r>
              <a:rPr lang="es-MX" sz="1200" b="1" dirty="0" smtClean="0">
                <a:solidFill>
                  <a:schemeClr val="bg1">
                    <a:lumMod val="95000"/>
                  </a:schemeClr>
                </a:solidFill>
              </a:rPr>
              <a:t>e Preescolar</a:t>
            </a:r>
            <a:endParaRPr lang="es-MX" sz="1200" b="1" dirty="0">
              <a:solidFill>
                <a:schemeClr val="bg1">
                  <a:lumMod val="95000"/>
                </a:schemeClr>
              </a:solidFill>
            </a:endParaRPr>
          </a:p>
        </p:txBody>
      </p:sp>
      <p:sp>
        <p:nvSpPr>
          <p:cNvPr id="29" name="Pentágono 28"/>
          <p:cNvSpPr/>
          <p:nvPr/>
        </p:nvSpPr>
        <p:spPr>
          <a:xfrm>
            <a:off x="1558963" y="3728240"/>
            <a:ext cx="1057220" cy="448512"/>
          </a:xfrm>
          <a:prstGeom prst="homePlat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sz="1600" b="1" dirty="0" smtClean="0">
                <a:ln w="10160">
                  <a:solidFill>
                    <a:srgbClr val="7A3246"/>
                  </a:solidFill>
                  <a:prstDash val="solid"/>
                </a:ln>
                <a:solidFill>
                  <a:srgbClr val="FFFFFF"/>
                </a:solidFill>
                <a:effectLst>
                  <a:outerShdw blurRad="38100" dist="22860" dir="5400000" algn="tl" rotWithShape="0">
                    <a:srgbClr val="000000">
                      <a:alpha val="30000"/>
                    </a:srgbClr>
                  </a:outerShdw>
                </a:effectLst>
              </a:rPr>
              <a:t>32</a:t>
            </a:r>
            <a:endParaRPr lang="es-MX" sz="1600" b="1" dirty="0">
              <a:ln w="10160">
                <a:solidFill>
                  <a:srgbClr val="7A3246"/>
                </a:solidFill>
                <a:prstDash val="solid"/>
              </a:ln>
              <a:solidFill>
                <a:srgbClr val="FFFFFF"/>
              </a:solidFill>
              <a:effectLst>
                <a:outerShdw blurRad="38100" dist="22860" dir="5400000" algn="tl" rotWithShape="0">
                  <a:srgbClr val="000000">
                    <a:alpha val="30000"/>
                  </a:srgbClr>
                </a:outerShdw>
              </a:effectLst>
            </a:endParaRPr>
          </a:p>
        </p:txBody>
      </p:sp>
      <p:sp>
        <p:nvSpPr>
          <p:cNvPr id="30" name="CuadroTexto 29"/>
          <p:cNvSpPr txBox="1"/>
          <p:nvPr/>
        </p:nvSpPr>
        <p:spPr>
          <a:xfrm>
            <a:off x="2812398" y="3202575"/>
            <a:ext cx="2514600" cy="27699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smtClean="0">
                <a:solidFill>
                  <a:schemeClr val="bg1">
                    <a:lumMod val="95000"/>
                  </a:schemeClr>
                </a:solidFill>
              </a:rPr>
              <a:t>de Primaria</a:t>
            </a:r>
            <a:endParaRPr lang="es-MX" sz="1200" b="1" dirty="0">
              <a:solidFill>
                <a:schemeClr val="bg1">
                  <a:lumMod val="95000"/>
                </a:schemeClr>
              </a:solidFill>
            </a:endParaRPr>
          </a:p>
        </p:txBody>
      </p:sp>
      <p:sp>
        <p:nvSpPr>
          <p:cNvPr id="31" name="Pentágono 30"/>
          <p:cNvSpPr/>
          <p:nvPr/>
        </p:nvSpPr>
        <p:spPr>
          <a:xfrm>
            <a:off x="1572298" y="3141951"/>
            <a:ext cx="1057220" cy="448512"/>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s-MX" sz="1600" b="1" dirty="0" smtClean="0">
                <a:ln w="10160">
                  <a:solidFill>
                    <a:srgbClr val="00664D"/>
                  </a:solidFill>
                  <a:prstDash val="solid"/>
                </a:ln>
                <a:solidFill>
                  <a:srgbClr val="FFFFFF"/>
                </a:solidFill>
                <a:effectLst>
                  <a:outerShdw blurRad="38100" dist="22860" dir="5400000" algn="tl" rotWithShape="0">
                    <a:srgbClr val="000000">
                      <a:alpha val="30000"/>
                    </a:srgbClr>
                  </a:outerShdw>
                </a:effectLst>
              </a:rPr>
              <a:t>60</a:t>
            </a:r>
            <a:endParaRPr lang="es-MX" sz="1600" b="1" dirty="0">
              <a:ln w="10160">
                <a:solidFill>
                  <a:srgbClr val="00664D"/>
                </a:solidFill>
                <a:prstDash val="solid"/>
              </a:ln>
              <a:solidFill>
                <a:srgbClr val="FFFFFF"/>
              </a:solidFill>
              <a:effectLst>
                <a:outerShdw blurRad="38100" dist="22860" dir="5400000" algn="tl" rotWithShape="0">
                  <a:srgbClr val="000000">
                    <a:alpha val="30000"/>
                  </a:srgbClr>
                </a:outerShdw>
              </a:effectLst>
            </a:endParaRPr>
          </a:p>
        </p:txBody>
      </p:sp>
      <p:sp>
        <p:nvSpPr>
          <p:cNvPr id="32" name="CuadroTexto 31"/>
          <p:cNvSpPr txBox="1"/>
          <p:nvPr/>
        </p:nvSpPr>
        <p:spPr>
          <a:xfrm>
            <a:off x="2812398" y="2656513"/>
            <a:ext cx="2514600" cy="27699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MX" sz="1200" b="1" dirty="0">
                <a:solidFill>
                  <a:schemeClr val="bg1">
                    <a:lumMod val="95000"/>
                  </a:schemeClr>
                </a:solidFill>
              </a:rPr>
              <a:t>d</a:t>
            </a:r>
            <a:r>
              <a:rPr lang="es-MX" sz="1200" b="1" dirty="0" smtClean="0">
                <a:solidFill>
                  <a:schemeClr val="bg1">
                    <a:lumMod val="95000"/>
                  </a:schemeClr>
                </a:solidFill>
              </a:rPr>
              <a:t>e </a:t>
            </a:r>
            <a:r>
              <a:rPr lang="es-MX" sz="1200" b="1" dirty="0">
                <a:solidFill>
                  <a:schemeClr val="bg1">
                    <a:lumMod val="95000"/>
                  </a:schemeClr>
                </a:solidFill>
              </a:rPr>
              <a:t>S</a:t>
            </a:r>
            <a:r>
              <a:rPr lang="es-MX" sz="1200" b="1" dirty="0" smtClean="0">
                <a:solidFill>
                  <a:schemeClr val="bg1">
                    <a:lumMod val="95000"/>
                  </a:schemeClr>
                </a:solidFill>
              </a:rPr>
              <a:t>ecundaria</a:t>
            </a:r>
            <a:endParaRPr lang="es-MX" sz="1200" b="1" dirty="0">
              <a:solidFill>
                <a:schemeClr val="bg1">
                  <a:lumMod val="95000"/>
                </a:schemeClr>
              </a:solidFill>
            </a:endParaRPr>
          </a:p>
        </p:txBody>
      </p:sp>
      <p:sp>
        <p:nvSpPr>
          <p:cNvPr id="33" name="Pentágono 32"/>
          <p:cNvSpPr/>
          <p:nvPr/>
        </p:nvSpPr>
        <p:spPr>
          <a:xfrm>
            <a:off x="1572298" y="2570757"/>
            <a:ext cx="1057220" cy="448512"/>
          </a:xfrm>
          <a:prstGeom prst="homePlate">
            <a:avLst/>
          </a:prstGeom>
          <a:solidFill>
            <a:srgbClr val="003399"/>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1600" b="1" dirty="0" smtClean="0">
                <a:ln w="10160">
                  <a:solidFill>
                    <a:srgbClr val="003399"/>
                  </a:solidFill>
                  <a:prstDash val="solid"/>
                </a:ln>
                <a:solidFill>
                  <a:srgbClr val="FFFFFF"/>
                </a:solidFill>
                <a:effectLst>
                  <a:outerShdw blurRad="38100" dist="22860" dir="5400000" algn="tl" rotWithShape="0">
                    <a:srgbClr val="000000">
                      <a:alpha val="30000"/>
                    </a:srgbClr>
                  </a:outerShdw>
                </a:effectLst>
              </a:rPr>
              <a:t>82</a:t>
            </a:r>
            <a:endParaRPr lang="es-MX" sz="1600" b="1" dirty="0">
              <a:ln w="10160">
                <a:solidFill>
                  <a:srgbClr val="003399"/>
                </a:solidFill>
                <a:prstDash val="solid"/>
              </a:ln>
              <a:solidFill>
                <a:srgbClr val="FFFFFF"/>
              </a:solidFill>
              <a:effectLst>
                <a:outerShdw blurRad="38100" dist="22860" dir="5400000" algn="tl" rotWithShape="0">
                  <a:srgbClr val="000000">
                    <a:alpha val="30000"/>
                  </a:srgbClr>
                </a:outerShdw>
              </a:effectLst>
            </a:endParaRPr>
          </a:p>
        </p:txBody>
      </p:sp>
      <p:sp>
        <p:nvSpPr>
          <p:cNvPr id="35" name="CuadroTexto 34"/>
          <p:cNvSpPr txBox="1"/>
          <p:nvPr/>
        </p:nvSpPr>
        <p:spPr>
          <a:xfrm>
            <a:off x="557414" y="5157213"/>
            <a:ext cx="5433592" cy="738664"/>
          </a:xfrm>
          <a:prstGeom prst="rect">
            <a:avLst/>
          </a:prstGeom>
          <a:noFill/>
        </p:spPr>
        <p:txBody>
          <a:bodyPr wrap="square" rtlCol="0">
            <a:spAutoFit/>
          </a:bodyPr>
          <a:lstStyle/>
          <a:p>
            <a:r>
              <a:rPr lang="es-MX" b="1" dirty="0" smtClean="0">
                <a:solidFill>
                  <a:schemeClr val="tx1">
                    <a:lumMod val="65000"/>
                    <a:lumOff val="35000"/>
                  </a:schemeClr>
                </a:solidFill>
                <a:latin typeface="Montserrat" pitchFamily="2" charset="77"/>
              </a:rPr>
              <a:t>Por género</a:t>
            </a:r>
            <a:r>
              <a:rPr lang="es-MX" sz="1400" b="1" dirty="0" smtClean="0">
                <a:solidFill>
                  <a:schemeClr val="tx1">
                    <a:lumMod val="65000"/>
                    <a:lumOff val="35000"/>
                  </a:schemeClr>
                </a:solidFill>
                <a:latin typeface="Montserrat" pitchFamily="2" charset="77"/>
              </a:rPr>
              <a:t>:</a:t>
            </a:r>
            <a:endParaRPr lang="es-MX" sz="1400" b="1" dirty="0">
              <a:solidFill>
                <a:schemeClr val="tx1">
                  <a:lumMod val="65000"/>
                  <a:lumOff val="35000"/>
                </a:schemeClr>
              </a:solidFill>
              <a:latin typeface="Montserrat" pitchFamily="2" charset="77"/>
            </a:endParaRPr>
          </a:p>
          <a:p>
            <a:endParaRPr lang="es-MX" sz="1200" dirty="0" smtClean="0">
              <a:solidFill>
                <a:schemeClr val="accent6">
                  <a:lumMod val="50000"/>
                </a:schemeClr>
              </a:solidFill>
            </a:endParaRPr>
          </a:p>
          <a:p>
            <a:endParaRPr lang="es-MX" sz="1200" dirty="0" smtClean="0">
              <a:solidFill>
                <a:schemeClr val="accent6">
                  <a:lumMod val="50000"/>
                </a:schemeClr>
              </a:solidFill>
            </a:endParaRPr>
          </a:p>
        </p:txBody>
      </p:sp>
      <p:sp>
        <p:nvSpPr>
          <p:cNvPr id="36" name="Freeform: Shape 28"/>
          <p:cNvSpPr/>
          <p:nvPr/>
        </p:nvSpPr>
        <p:spPr>
          <a:xfrm>
            <a:off x="3789771" y="5729237"/>
            <a:ext cx="890230" cy="1491553"/>
          </a:xfrm>
          <a:custGeom>
            <a:avLst/>
            <a:gdLst>
              <a:gd name="connsiteX0" fmla="*/ 751054 w 2651760"/>
              <a:gd name="connsiteY0" fmla="*/ 1348747 h 4392075"/>
              <a:gd name="connsiteX1" fmla="*/ 506757 w 2651760"/>
              <a:gd name="connsiteY1" fmla="*/ 1467363 h 4392075"/>
              <a:gd name="connsiteX2" fmla="*/ 406161 w 2651760"/>
              <a:gd name="connsiteY2" fmla="*/ 1755445 h 4392075"/>
              <a:gd name="connsiteX3" fmla="*/ 406161 w 2651760"/>
              <a:gd name="connsiteY3" fmla="*/ 2636634 h 4392075"/>
              <a:gd name="connsiteX4" fmla="*/ 456460 w 2651760"/>
              <a:gd name="connsiteY4" fmla="*/ 2780671 h 4392075"/>
              <a:gd name="connsiteX5" fmla="*/ 578608 w 2651760"/>
              <a:gd name="connsiteY5" fmla="*/ 2839982 h 4392075"/>
              <a:gd name="connsiteX6" fmla="*/ 700756 w 2651760"/>
              <a:gd name="connsiteY6" fmla="*/ 2780671 h 4392075"/>
              <a:gd name="connsiteX7" fmla="*/ 751054 w 2651760"/>
              <a:gd name="connsiteY7" fmla="*/ 2636634 h 4392075"/>
              <a:gd name="connsiteX8" fmla="*/ 751054 w 2651760"/>
              <a:gd name="connsiteY8" fmla="*/ 1891016 h 4392075"/>
              <a:gd name="connsiteX9" fmla="*/ 866022 w 2651760"/>
              <a:gd name="connsiteY9" fmla="*/ 1891016 h 4392075"/>
              <a:gd name="connsiteX10" fmla="*/ 866022 w 2651760"/>
              <a:gd name="connsiteY10" fmla="*/ 3822845 h 4392075"/>
              <a:gd name="connsiteX11" fmla="*/ 925298 w 2651760"/>
              <a:gd name="connsiteY11" fmla="*/ 3990184 h 4392075"/>
              <a:gd name="connsiteX12" fmla="*/ 1067208 w 2651760"/>
              <a:gd name="connsiteY12" fmla="*/ 4060082 h 4392075"/>
              <a:gd name="connsiteX13" fmla="*/ 1209117 w 2651760"/>
              <a:gd name="connsiteY13" fmla="*/ 3990184 h 4392075"/>
              <a:gd name="connsiteX14" fmla="*/ 1268393 w 2651760"/>
              <a:gd name="connsiteY14" fmla="*/ 3822845 h 4392075"/>
              <a:gd name="connsiteX15" fmla="*/ 1268393 w 2651760"/>
              <a:gd name="connsiteY15" fmla="*/ 2839982 h 4392075"/>
              <a:gd name="connsiteX16" fmla="*/ 1383362 w 2651760"/>
              <a:gd name="connsiteY16" fmla="*/ 2839982 h 4392075"/>
              <a:gd name="connsiteX17" fmla="*/ 1383362 w 2651760"/>
              <a:gd name="connsiteY17" fmla="*/ 3822845 h 4392075"/>
              <a:gd name="connsiteX18" fmla="*/ 1442638 w 2651760"/>
              <a:gd name="connsiteY18" fmla="*/ 3990184 h 4392075"/>
              <a:gd name="connsiteX19" fmla="*/ 1584553 w 2651760"/>
              <a:gd name="connsiteY19" fmla="*/ 4060082 h 4392075"/>
              <a:gd name="connsiteX20" fmla="*/ 1726462 w 2651760"/>
              <a:gd name="connsiteY20" fmla="*/ 3990184 h 4392075"/>
              <a:gd name="connsiteX21" fmla="*/ 1785738 w 2651760"/>
              <a:gd name="connsiteY21" fmla="*/ 3822845 h 4392075"/>
              <a:gd name="connsiteX22" fmla="*/ 1785738 w 2651760"/>
              <a:gd name="connsiteY22" fmla="*/ 1891016 h 4392075"/>
              <a:gd name="connsiteX23" fmla="*/ 1900700 w 2651760"/>
              <a:gd name="connsiteY23" fmla="*/ 1891016 h 4392075"/>
              <a:gd name="connsiteX24" fmla="*/ 1900700 w 2651760"/>
              <a:gd name="connsiteY24" fmla="*/ 2636634 h 4392075"/>
              <a:gd name="connsiteX25" fmla="*/ 1950999 w 2651760"/>
              <a:gd name="connsiteY25" fmla="*/ 2780671 h 4392075"/>
              <a:gd name="connsiteX26" fmla="*/ 2073153 w 2651760"/>
              <a:gd name="connsiteY26" fmla="*/ 2839982 h 4392075"/>
              <a:gd name="connsiteX27" fmla="*/ 2195302 w 2651760"/>
              <a:gd name="connsiteY27" fmla="*/ 2780671 h 4392075"/>
              <a:gd name="connsiteX28" fmla="*/ 2245599 w 2651760"/>
              <a:gd name="connsiteY28" fmla="*/ 2636634 h 4392075"/>
              <a:gd name="connsiteX29" fmla="*/ 2245599 w 2651760"/>
              <a:gd name="connsiteY29" fmla="*/ 1755445 h 4392075"/>
              <a:gd name="connsiteX30" fmla="*/ 2145010 w 2651760"/>
              <a:gd name="connsiteY30" fmla="*/ 1467363 h 4392075"/>
              <a:gd name="connsiteX31" fmla="*/ 1900700 w 2651760"/>
              <a:gd name="connsiteY31" fmla="*/ 1348747 h 4392075"/>
              <a:gd name="connsiteX32" fmla="*/ 1325880 w 2651760"/>
              <a:gd name="connsiteY32" fmla="*/ 309376 h 4392075"/>
              <a:gd name="connsiteX33" fmla="*/ 845820 w 2651760"/>
              <a:gd name="connsiteY33" fmla="*/ 789436 h 4392075"/>
              <a:gd name="connsiteX34" fmla="*/ 1325880 w 2651760"/>
              <a:gd name="connsiteY34" fmla="*/ 1269496 h 4392075"/>
              <a:gd name="connsiteX35" fmla="*/ 1805940 w 2651760"/>
              <a:gd name="connsiteY35" fmla="*/ 789436 h 4392075"/>
              <a:gd name="connsiteX36" fmla="*/ 1325880 w 2651760"/>
              <a:gd name="connsiteY36" fmla="*/ 309376 h 4392075"/>
              <a:gd name="connsiteX37" fmla="*/ 0 w 2651760"/>
              <a:gd name="connsiteY37" fmla="*/ 0 h 4392075"/>
              <a:gd name="connsiteX38" fmla="*/ 2651760 w 2651760"/>
              <a:gd name="connsiteY38" fmla="*/ 0 h 4392075"/>
              <a:gd name="connsiteX39" fmla="*/ 2651760 w 2651760"/>
              <a:gd name="connsiteY39" fmla="*/ 4392075 h 4392075"/>
              <a:gd name="connsiteX40" fmla="*/ 0 w 2651760"/>
              <a:gd name="connsiteY40" fmla="*/ 4392075 h 4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51760" h="4392075">
                <a:moveTo>
                  <a:pt x="751054" y="1348747"/>
                </a:moveTo>
                <a:cubicBezTo>
                  <a:pt x="655254" y="1348747"/>
                  <a:pt x="573819" y="1388283"/>
                  <a:pt x="506757" y="1467363"/>
                </a:cubicBezTo>
                <a:cubicBezTo>
                  <a:pt x="439689" y="1546450"/>
                  <a:pt x="406161" y="1642477"/>
                  <a:pt x="406161" y="1755445"/>
                </a:cubicBezTo>
                <a:lnTo>
                  <a:pt x="406161" y="2636634"/>
                </a:lnTo>
                <a:cubicBezTo>
                  <a:pt x="406161" y="2693117"/>
                  <a:pt x="422932" y="2741127"/>
                  <a:pt x="456460" y="2780671"/>
                </a:cubicBezTo>
                <a:cubicBezTo>
                  <a:pt x="489987" y="2820207"/>
                  <a:pt x="530707" y="2839982"/>
                  <a:pt x="578608" y="2839982"/>
                </a:cubicBezTo>
                <a:cubicBezTo>
                  <a:pt x="626508" y="2839982"/>
                  <a:pt x="667228" y="2820207"/>
                  <a:pt x="700756" y="2780671"/>
                </a:cubicBezTo>
                <a:cubicBezTo>
                  <a:pt x="734290" y="2741127"/>
                  <a:pt x="751054" y="2693117"/>
                  <a:pt x="751054" y="2636634"/>
                </a:cubicBezTo>
                <a:lnTo>
                  <a:pt x="751054" y="1891016"/>
                </a:lnTo>
                <a:lnTo>
                  <a:pt x="866022" y="1891016"/>
                </a:lnTo>
                <a:lnTo>
                  <a:pt x="866022" y="3822845"/>
                </a:lnTo>
                <a:cubicBezTo>
                  <a:pt x="866022" y="3887803"/>
                  <a:pt x="885777" y="3943580"/>
                  <a:pt x="925298" y="3990184"/>
                </a:cubicBezTo>
                <a:cubicBezTo>
                  <a:pt x="964820" y="4036781"/>
                  <a:pt x="1012121" y="4060082"/>
                  <a:pt x="1067208" y="4060082"/>
                </a:cubicBezTo>
                <a:cubicBezTo>
                  <a:pt x="1122294" y="4060082"/>
                  <a:pt x="1169596" y="4036781"/>
                  <a:pt x="1209117" y="3990184"/>
                </a:cubicBezTo>
                <a:cubicBezTo>
                  <a:pt x="1248639" y="3943580"/>
                  <a:pt x="1268393" y="3887803"/>
                  <a:pt x="1268393" y="3822845"/>
                </a:cubicBezTo>
                <a:lnTo>
                  <a:pt x="1268393" y="2839982"/>
                </a:lnTo>
                <a:lnTo>
                  <a:pt x="1383362" y="2839982"/>
                </a:lnTo>
                <a:lnTo>
                  <a:pt x="1383362" y="3822845"/>
                </a:lnTo>
                <a:cubicBezTo>
                  <a:pt x="1383362" y="3887803"/>
                  <a:pt x="1403123" y="3943580"/>
                  <a:pt x="1442638" y="3990184"/>
                </a:cubicBezTo>
                <a:cubicBezTo>
                  <a:pt x="1482159" y="4036781"/>
                  <a:pt x="1529466" y="4060082"/>
                  <a:pt x="1584553" y="4060082"/>
                </a:cubicBezTo>
                <a:cubicBezTo>
                  <a:pt x="1639639" y="4060082"/>
                  <a:pt x="1686941" y="4036781"/>
                  <a:pt x="1726462" y="3990184"/>
                </a:cubicBezTo>
                <a:cubicBezTo>
                  <a:pt x="1765977" y="3943580"/>
                  <a:pt x="1785738" y="3887803"/>
                  <a:pt x="1785738" y="3822845"/>
                </a:cubicBezTo>
                <a:lnTo>
                  <a:pt x="1785738" y="1891016"/>
                </a:lnTo>
                <a:lnTo>
                  <a:pt x="1900700" y="1891016"/>
                </a:lnTo>
                <a:lnTo>
                  <a:pt x="1900700" y="2636634"/>
                </a:lnTo>
                <a:cubicBezTo>
                  <a:pt x="1900700" y="2693117"/>
                  <a:pt x="1917471" y="2741127"/>
                  <a:pt x="1950999" y="2780671"/>
                </a:cubicBezTo>
                <a:cubicBezTo>
                  <a:pt x="1984539" y="2820207"/>
                  <a:pt x="2025247" y="2839982"/>
                  <a:pt x="2073153" y="2839982"/>
                </a:cubicBezTo>
                <a:cubicBezTo>
                  <a:pt x="2121054" y="2839982"/>
                  <a:pt x="2161774" y="2820207"/>
                  <a:pt x="2195302" y="2780671"/>
                </a:cubicBezTo>
                <a:cubicBezTo>
                  <a:pt x="2228835" y="2741127"/>
                  <a:pt x="2245599" y="2693117"/>
                  <a:pt x="2245599" y="2636634"/>
                </a:cubicBezTo>
                <a:lnTo>
                  <a:pt x="2245599" y="1755445"/>
                </a:lnTo>
                <a:cubicBezTo>
                  <a:pt x="2245599" y="1642477"/>
                  <a:pt x="2212066" y="1546450"/>
                  <a:pt x="2145010" y="1467363"/>
                </a:cubicBezTo>
                <a:cubicBezTo>
                  <a:pt x="2077942" y="1388283"/>
                  <a:pt x="1996508" y="1348747"/>
                  <a:pt x="1900700" y="1348747"/>
                </a:cubicBezTo>
                <a:close/>
                <a:moveTo>
                  <a:pt x="1325880" y="309376"/>
                </a:moveTo>
                <a:cubicBezTo>
                  <a:pt x="1060750" y="309376"/>
                  <a:pt x="845820" y="524306"/>
                  <a:pt x="845820" y="789436"/>
                </a:cubicBezTo>
                <a:cubicBezTo>
                  <a:pt x="845820" y="1054566"/>
                  <a:pt x="1060750" y="1269496"/>
                  <a:pt x="1325880" y="1269496"/>
                </a:cubicBezTo>
                <a:cubicBezTo>
                  <a:pt x="1591010" y="1269496"/>
                  <a:pt x="1805940" y="1054566"/>
                  <a:pt x="1805940" y="789436"/>
                </a:cubicBezTo>
                <a:cubicBezTo>
                  <a:pt x="1805940" y="524306"/>
                  <a:pt x="1591010" y="309376"/>
                  <a:pt x="1325880" y="309376"/>
                </a:cubicBezTo>
                <a:close/>
                <a:moveTo>
                  <a:pt x="0" y="0"/>
                </a:moveTo>
                <a:lnTo>
                  <a:pt x="2651760" y="0"/>
                </a:lnTo>
                <a:lnTo>
                  <a:pt x="2651760" y="4392075"/>
                </a:lnTo>
                <a:lnTo>
                  <a:pt x="0" y="4392075"/>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685800">
              <a:defRPr/>
            </a:pPr>
            <a:endParaRPr lang="en-US" sz="1013">
              <a:solidFill>
                <a:prstClr val="white"/>
              </a:solidFill>
              <a:latin typeface="Calibri" panose="020F0502020204030204"/>
            </a:endParaRPr>
          </a:p>
        </p:txBody>
      </p:sp>
      <p:sp>
        <p:nvSpPr>
          <p:cNvPr id="15" name="Rectángulo 14"/>
          <p:cNvSpPr/>
          <p:nvPr/>
        </p:nvSpPr>
        <p:spPr>
          <a:xfrm>
            <a:off x="906248" y="7183216"/>
            <a:ext cx="1969938" cy="738664"/>
          </a:xfrm>
          <a:prstGeom prst="rect">
            <a:avLst/>
          </a:prstGeom>
        </p:spPr>
        <p:txBody>
          <a:bodyPr wrap="square">
            <a:spAutoFit/>
          </a:bodyPr>
          <a:lstStyle/>
          <a:p>
            <a:pPr algn="ctr"/>
            <a:r>
              <a:rPr lang="es-MX" sz="2800" b="1" dirty="0" smtClean="0">
                <a:solidFill>
                  <a:srgbClr val="00664D"/>
                </a:solidFill>
                <a:effectLst>
                  <a:outerShdw blurRad="50800" dist="38100" dir="2700000" algn="tl" rotWithShape="0">
                    <a:prstClr val="black">
                      <a:alpha val="40000"/>
                    </a:prstClr>
                  </a:outerShdw>
                </a:effectLst>
              </a:rPr>
              <a:t>96 </a:t>
            </a:r>
            <a:r>
              <a:rPr lang="es-MX" b="1" dirty="0" smtClean="0">
                <a:solidFill>
                  <a:srgbClr val="00664D"/>
                </a:solidFill>
                <a:effectLst>
                  <a:outerShdw blurRad="50800" dist="38100" dir="2700000" algn="tl" rotWithShape="0">
                    <a:prstClr val="black">
                      <a:alpha val="40000"/>
                    </a:prstClr>
                  </a:outerShdw>
                </a:effectLst>
              </a:rPr>
              <a:t>mujeres </a:t>
            </a:r>
            <a:r>
              <a:rPr lang="es-MX" sz="1400" b="1" dirty="0" smtClean="0">
                <a:solidFill>
                  <a:srgbClr val="00664D"/>
                </a:solidFill>
                <a:effectLst>
                  <a:outerShdw blurRad="50800" dist="38100" dir="2700000" algn="tl" rotWithShape="0">
                    <a:prstClr val="black">
                      <a:alpha val="40000"/>
                    </a:prstClr>
                  </a:outerShdw>
                </a:effectLst>
              </a:rPr>
              <a:t>(53.6%)</a:t>
            </a:r>
            <a:endParaRPr lang="es-MX" sz="1400" b="1" dirty="0">
              <a:solidFill>
                <a:srgbClr val="00664D"/>
              </a:solidFill>
              <a:effectLst>
                <a:outerShdw blurRad="50800" dist="38100" dir="2700000" algn="tl" rotWithShape="0">
                  <a:prstClr val="black">
                    <a:alpha val="40000"/>
                  </a:prstClr>
                </a:outerShdw>
              </a:effectLst>
            </a:endParaRPr>
          </a:p>
        </p:txBody>
      </p:sp>
      <p:sp>
        <p:nvSpPr>
          <p:cNvPr id="39" name="Rectángulo 38"/>
          <p:cNvSpPr/>
          <p:nvPr/>
        </p:nvSpPr>
        <p:spPr>
          <a:xfrm>
            <a:off x="3757789" y="7217508"/>
            <a:ext cx="2063818" cy="800219"/>
          </a:xfrm>
          <a:prstGeom prst="rect">
            <a:avLst/>
          </a:prstGeom>
        </p:spPr>
        <p:txBody>
          <a:bodyPr wrap="square">
            <a:spAutoFit/>
          </a:bodyPr>
          <a:lstStyle/>
          <a:p>
            <a:pPr algn="ctr"/>
            <a:r>
              <a:rPr lang="es-MX" sz="2800" b="1" dirty="0" smtClean="0">
                <a:solidFill>
                  <a:srgbClr val="B28D5C"/>
                </a:solidFill>
                <a:effectLst>
                  <a:outerShdw blurRad="50800" dist="38100" dir="2700000" algn="tl" rotWithShape="0">
                    <a:prstClr val="black">
                      <a:alpha val="40000"/>
                    </a:prstClr>
                  </a:outerShdw>
                </a:effectLst>
              </a:rPr>
              <a:t>83 </a:t>
            </a:r>
            <a:r>
              <a:rPr lang="es-MX" b="1" dirty="0" smtClean="0">
                <a:solidFill>
                  <a:srgbClr val="B28D5C"/>
                </a:solidFill>
                <a:effectLst>
                  <a:outerShdw blurRad="50800" dist="38100" dir="2700000" algn="tl" rotWithShape="0">
                    <a:prstClr val="black">
                      <a:alpha val="40000"/>
                    </a:prstClr>
                  </a:outerShdw>
                </a:effectLst>
              </a:rPr>
              <a:t>hombres</a:t>
            </a:r>
          </a:p>
          <a:p>
            <a:pPr algn="ctr"/>
            <a:r>
              <a:rPr lang="es-MX" b="1" dirty="0" smtClean="0">
                <a:solidFill>
                  <a:srgbClr val="B28D5C"/>
                </a:solidFill>
                <a:effectLst>
                  <a:outerShdw blurRad="50800" dist="38100" dir="2700000" algn="tl" rotWithShape="0">
                    <a:prstClr val="black">
                      <a:alpha val="40000"/>
                    </a:prstClr>
                  </a:outerShdw>
                </a:effectLst>
              </a:rPr>
              <a:t> </a:t>
            </a:r>
            <a:r>
              <a:rPr lang="es-MX" sz="1400" b="1" dirty="0" smtClean="0">
                <a:solidFill>
                  <a:srgbClr val="B28D5C"/>
                </a:solidFill>
                <a:effectLst>
                  <a:outerShdw blurRad="50800" dist="38100" dir="2700000" algn="tl" rotWithShape="0">
                    <a:prstClr val="black">
                      <a:alpha val="40000"/>
                    </a:prstClr>
                  </a:outerShdw>
                </a:effectLst>
              </a:rPr>
              <a:t>(46.4%)</a:t>
            </a:r>
            <a:endParaRPr lang="es-MX" sz="1400" b="1" dirty="0">
              <a:solidFill>
                <a:srgbClr val="B28D5C"/>
              </a:solidFill>
              <a:effectLst>
                <a:outerShdw blurRad="50800" dist="38100" dir="2700000" algn="tl" rotWithShape="0">
                  <a:prstClr val="black">
                    <a:alpha val="40000"/>
                  </a:prstClr>
                </a:outerShdw>
              </a:effectLst>
            </a:endParaRPr>
          </a:p>
        </p:txBody>
      </p:sp>
      <p:sp>
        <p:nvSpPr>
          <p:cNvPr id="23" name="Marcador de texto 4">
            <a:extLst>
              <a:ext uri="{FF2B5EF4-FFF2-40B4-BE49-F238E27FC236}">
                <a16:creationId xmlns:a16="http://schemas.microsoft.com/office/drawing/2014/main" id="{111FC934-3669-AA4F-AA79-D9B3A8253B21}"/>
              </a:ext>
            </a:extLst>
          </p:cNvPr>
          <p:cNvSpPr txBox="1">
            <a:spLocks/>
          </p:cNvSpPr>
          <p:nvPr/>
        </p:nvSpPr>
        <p:spPr>
          <a:xfrm>
            <a:off x="421495" y="469244"/>
            <a:ext cx="4731529" cy="494369"/>
          </a:xfrm>
          <a:prstGeom prst="rect">
            <a:avLst/>
          </a:prstGeom>
        </p:spPr>
        <p:txBody>
          <a:bodyPr vert="horz" lIns="91440" tIns="45720" rIns="91440" bIns="45720" rtlCol="0" anchor="ctr">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400" b="1" i="0" kern="1200">
                <a:solidFill>
                  <a:srgbClr val="942D0B"/>
                </a:solidFill>
                <a:latin typeface="Montserrat" pitchFamily="2" charset="77"/>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r>
              <a:rPr lang="es-ES_tradnl" sz="1600" dirty="0" smtClean="0">
                <a:solidFill>
                  <a:schemeClr val="bg1"/>
                </a:solidFill>
                <a:latin typeface="+mn-lt"/>
              </a:rPr>
              <a:t>Por figura educativa y género</a:t>
            </a:r>
            <a:endParaRPr lang="es-ES_tradnl" sz="1600" dirty="0">
              <a:solidFill>
                <a:schemeClr val="bg1"/>
              </a:solidFill>
              <a:latin typeface="+mn-lt"/>
            </a:endParaRPr>
          </a:p>
        </p:txBody>
      </p:sp>
      <p:grpSp>
        <p:nvGrpSpPr>
          <p:cNvPr id="24" name="Grupo 23" descr="marcador de posición de icono femenino">
            <a:extLst>
              <a:ext uri="{FF2B5EF4-FFF2-40B4-BE49-F238E27FC236}">
                <a16:creationId xmlns:a16="http://schemas.microsoft.com/office/drawing/2014/main" id="{69E62BC5-8C57-42F7-B0F3-20FAEF2BC5A8}"/>
              </a:ext>
            </a:extLst>
          </p:cNvPr>
          <p:cNvGrpSpPr/>
          <p:nvPr/>
        </p:nvGrpSpPr>
        <p:grpSpPr>
          <a:xfrm>
            <a:off x="1176183" y="5687228"/>
            <a:ext cx="1440000" cy="1440000"/>
            <a:chOff x="1604053" y="466725"/>
            <a:chExt cx="459206" cy="465138"/>
          </a:xfrm>
          <a:solidFill>
            <a:srgbClr val="00664D"/>
          </a:solidFill>
        </p:grpSpPr>
        <p:sp>
          <p:nvSpPr>
            <p:cNvPr id="25" name="Forma libre 208">
              <a:extLst>
                <a:ext uri="{FF2B5EF4-FFF2-40B4-BE49-F238E27FC236}">
                  <a16:creationId xmlns:a16="http://schemas.microsoft.com/office/drawing/2014/main" id="{8B7BE6FD-3963-4812-B1C4-A5CFC8A276C7}"/>
                </a:ext>
              </a:extLst>
            </p:cNvPr>
            <p:cNvSpPr>
              <a:spLocks/>
            </p:cNvSpPr>
            <p:nvPr/>
          </p:nvSpPr>
          <p:spPr bwMode="auto">
            <a:xfrm>
              <a:off x="1667392" y="501650"/>
              <a:ext cx="329361" cy="423863"/>
            </a:xfrm>
            <a:custGeom>
              <a:avLst/>
              <a:gdLst>
                <a:gd name="T0" fmla="*/ 90 w 104"/>
                <a:gd name="T1" fmla="*/ 104 h 133"/>
                <a:gd name="T2" fmla="*/ 71 w 104"/>
                <a:gd name="T3" fmla="*/ 97 h 133"/>
                <a:gd name="T4" fmla="*/ 71 w 104"/>
                <a:gd name="T5" fmla="*/ 97 h 133"/>
                <a:gd name="T6" fmla="*/ 69 w 104"/>
                <a:gd name="T7" fmla="*/ 93 h 133"/>
                <a:gd name="T8" fmla="*/ 69 w 104"/>
                <a:gd name="T9" fmla="*/ 87 h 133"/>
                <a:gd name="T10" fmla="*/ 69 w 104"/>
                <a:gd name="T11" fmla="*/ 85 h 133"/>
                <a:gd name="T12" fmla="*/ 95 w 104"/>
                <a:gd name="T13" fmla="*/ 77 h 133"/>
                <a:gd name="T14" fmla="*/ 85 w 104"/>
                <a:gd name="T15" fmla="*/ 51 h 133"/>
                <a:gd name="T16" fmla="*/ 64 w 104"/>
                <a:gd name="T17" fmla="*/ 10 h 133"/>
                <a:gd name="T18" fmla="*/ 40 w 104"/>
                <a:gd name="T19" fmla="*/ 6 h 133"/>
                <a:gd name="T20" fmla="*/ 21 w 104"/>
                <a:gd name="T21" fmla="*/ 45 h 133"/>
                <a:gd name="T22" fmla="*/ 10 w 104"/>
                <a:gd name="T23" fmla="*/ 76 h 133"/>
                <a:gd name="T24" fmla="*/ 37 w 104"/>
                <a:gd name="T25" fmla="*/ 85 h 133"/>
                <a:gd name="T26" fmla="*/ 37 w 104"/>
                <a:gd name="T27" fmla="*/ 87 h 133"/>
                <a:gd name="T28" fmla="*/ 37 w 104"/>
                <a:gd name="T29" fmla="*/ 93 h 133"/>
                <a:gd name="T30" fmla="*/ 35 w 104"/>
                <a:gd name="T31" fmla="*/ 97 h 133"/>
                <a:gd name="T32" fmla="*/ 34 w 104"/>
                <a:gd name="T33" fmla="*/ 97 h 133"/>
                <a:gd name="T34" fmla="*/ 15 w 104"/>
                <a:gd name="T35" fmla="*/ 104 h 133"/>
                <a:gd name="T36" fmla="*/ 2 w 104"/>
                <a:gd name="T37" fmla="*/ 109 h 133"/>
                <a:gd name="T38" fmla="*/ 0 w 104"/>
                <a:gd name="T39" fmla="*/ 110 h 133"/>
                <a:gd name="T40" fmla="*/ 52 w 104"/>
                <a:gd name="T41" fmla="*/ 133 h 133"/>
                <a:gd name="T42" fmla="*/ 104 w 104"/>
                <a:gd name="T43" fmla="*/ 110 h 133"/>
                <a:gd name="T44" fmla="*/ 102 w 104"/>
                <a:gd name="T45" fmla="*/ 109 h 133"/>
                <a:gd name="T46" fmla="*/ 90 w 104"/>
                <a:gd name="T47"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33">
                  <a:moveTo>
                    <a:pt x="90" y="104"/>
                  </a:moveTo>
                  <a:cubicBezTo>
                    <a:pt x="90" y="104"/>
                    <a:pt x="77" y="100"/>
                    <a:pt x="71" y="97"/>
                  </a:cubicBezTo>
                  <a:cubicBezTo>
                    <a:pt x="71" y="97"/>
                    <a:pt x="71" y="97"/>
                    <a:pt x="71" y="97"/>
                  </a:cubicBezTo>
                  <a:cubicBezTo>
                    <a:pt x="69" y="96"/>
                    <a:pt x="69" y="95"/>
                    <a:pt x="69" y="93"/>
                  </a:cubicBezTo>
                  <a:cubicBezTo>
                    <a:pt x="69" y="87"/>
                    <a:pt x="69" y="87"/>
                    <a:pt x="69" y="87"/>
                  </a:cubicBezTo>
                  <a:cubicBezTo>
                    <a:pt x="69" y="85"/>
                    <a:pt x="69" y="85"/>
                    <a:pt x="69" y="85"/>
                  </a:cubicBezTo>
                  <a:cubicBezTo>
                    <a:pt x="69" y="85"/>
                    <a:pt x="86" y="86"/>
                    <a:pt x="95" y="77"/>
                  </a:cubicBezTo>
                  <a:cubicBezTo>
                    <a:pt x="95" y="77"/>
                    <a:pt x="83" y="73"/>
                    <a:pt x="85" y="51"/>
                  </a:cubicBezTo>
                  <a:cubicBezTo>
                    <a:pt x="87" y="28"/>
                    <a:pt x="82" y="8"/>
                    <a:pt x="64" y="10"/>
                  </a:cubicBezTo>
                  <a:cubicBezTo>
                    <a:pt x="64" y="10"/>
                    <a:pt x="56" y="0"/>
                    <a:pt x="40" y="6"/>
                  </a:cubicBezTo>
                  <a:cubicBezTo>
                    <a:pt x="35" y="8"/>
                    <a:pt x="20" y="13"/>
                    <a:pt x="21" y="45"/>
                  </a:cubicBezTo>
                  <a:cubicBezTo>
                    <a:pt x="22" y="76"/>
                    <a:pt x="10" y="76"/>
                    <a:pt x="10" y="76"/>
                  </a:cubicBezTo>
                  <a:cubicBezTo>
                    <a:pt x="10" y="76"/>
                    <a:pt x="16" y="85"/>
                    <a:pt x="37" y="85"/>
                  </a:cubicBezTo>
                  <a:cubicBezTo>
                    <a:pt x="37" y="87"/>
                    <a:pt x="37" y="87"/>
                    <a:pt x="37" y="87"/>
                  </a:cubicBezTo>
                  <a:cubicBezTo>
                    <a:pt x="37" y="93"/>
                    <a:pt x="37" y="93"/>
                    <a:pt x="37" y="93"/>
                  </a:cubicBezTo>
                  <a:cubicBezTo>
                    <a:pt x="37" y="95"/>
                    <a:pt x="36" y="96"/>
                    <a:pt x="35" y="97"/>
                  </a:cubicBezTo>
                  <a:cubicBezTo>
                    <a:pt x="34" y="97"/>
                    <a:pt x="34" y="97"/>
                    <a:pt x="34" y="97"/>
                  </a:cubicBezTo>
                  <a:cubicBezTo>
                    <a:pt x="28" y="100"/>
                    <a:pt x="15" y="104"/>
                    <a:pt x="15" y="104"/>
                  </a:cubicBezTo>
                  <a:cubicBezTo>
                    <a:pt x="15" y="104"/>
                    <a:pt x="10" y="105"/>
                    <a:pt x="2" y="109"/>
                  </a:cubicBezTo>
                  <a:cubicBezTo>
                    <a:pt x="2" y="109"/>
                    <a:pt x="1" y="109"/>
                    <a:pt x="0" y="110"/>
                  </a:cubicBezTo>
                  <a:cubicBezTo>
                    <a:pt x="13" y="124"/>
                    <a:pt x="32" y="133"/>
                    <a:pt x="52" y="133"/>
                  </a:cubicBezTo>
                  <a:cubicBezTo>
                    <a:pt x="73" y="133"/>
                    <a:pt x="92" y="124"/>
                    <a:pt x="104" y="110"/>
                  </a:cubicBezTo>
                  <a:cubicBezTo>
                    <a:pt x="104" y="109"/>
                    <a:pt x="103" y="109"/>
                    <a:pt x="102" y="109"/>
                  </a:cubicBezTo>
                  <a:cubicBezTo>
                    <a:pt x="95" y="105"/>
                    <a:pt x="90" y="104"/>
                    <a:pt x="9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sp>
          <p:nvSpPr>
            <p:cNvPr id="26" name="Forma libre 209">
              <a:extLst>
                <a:ext uri="{FF2B5EF4-FFF2-40B4-BE49-F238E27FC236}">
                  <a16:creationId xmlns:a16="http://schemas.microsoft.com/office/drawing/2014/main" id="{D9EC9B5C-16BA-4632-896A-9F1F378E81D2}"/>
                </a:ext>
              </a:extLst>
            </p:cNvPr>
            <p:cNvSpPr>
              <a:spLocks noEditPoints="1"/>
            </p:cNvSpPr>
            <p:nvPr userDrawn="1"/>
          </p:nvSpPr>
          <p:spPr bwMode="auto">
            <a:xfrm>
              <a:off x="1604053" y="466725"/>
              <a:ext cx="459206" cy="465138"/>
            </a:xfrm>
            <a:custGeom>
              <a:avLst/>
              <a:gdLst>
                <a:gd name="T0" fmla="*/ 72 w 145"/>
                <a:gd name="T1" fmla="*/ 146 h 146"/>
                <a:gd name="T2" fmla="*/ 0 w 145"/>
                <a:gd name="T3" fmla="*/ 73 h 146"/>
                <a:gd name="T4" fmla="*/ 72 w 145"/>
                <a:gd name="T5" fmla="*/ 0 h 146"/>
                <a:gd name="T6" fmla="*/ 145 w 145"/>
                <a:gd name="T7" fmla="*/ 73 h 146"/>
                <a:gd name="T8" fmla="*/ 72 w 145"/>
                <a:gd name="T9" fmla="*/ 146 h 146"/>
                <a:gd name="T10" fmla="*/ 72 w 145"/>
                <a:gd name="T11" fmla="*/ 5 h 146"/>
                <a:gd name="T12" fmla="*/ 4 w 145"/>
                <a:gd name="T13" fmla="*/ 73 h 146"/>
                <a:gd name="T14" fmla="*/ 72 w 145"/>
                <a:gd name="T15" fmla="*/ 141 h 146"/>
                <a:gd name="T16" fmla="*/ 141 w 145"/>
                <a:gd name="T17" fmla="*/ 73 h 146"/>
                <a:gd name="T18" fmla="*/ 72 w 145"/>
                <a:gd name="T1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6">
                  <a:moveTo>
                    <a:pt x="72" y="146"/>
                  </a:moveTo>
                  <a:cubicBezTo>
                    <a:pt x="32" y="146"/>
                    <a:pt x="0" y="113"/>
                    <a:pt x="0" y="73"/>
                  </a:cubicBezTo>
                  <a:cubicBezTo>
                    <a:pt x="0" y="33"/>
                    <a:pt x="32" y="0"/>
                    <a:pt x="72" y="0"/>
                  </a:cubicBezTo>
                  <a:cubicBezTo>
                    <a:pt x="113" y="0"/>
                    <a:pt x="145" y="33"/>
                    <a:pt x="145" y="73"/>
                  </a:cubicBezTo>
                  <a:cubicBezTo>
                    <a:pt x="145" y="113"/>
                    <a:pt x="113" y="146"/>
                    <a:pt x="72" y="146"/>
                  </a:cubicBezTo>
                  <a:close/>
                  <a:moveTo>
                    <a:pt x="72" y="5"/>
                  </a:moveTo>
                  <a:cubicBezTo>
                    <a:pt x="35" y="5"/>
                    <a:pt x="4" y="35"/>
                    <a:pt x="4" y="73"/>
                  </a:cubicBezTo>
                  <a:cubicBezTo>
                    <a:pt x="4" y="111"/>
                    <a:pt x="35" y="141"/>
                    <a:pt x="72" y="141"/>
                  </a:cubicBezTo>
                  <a:cubicBezTo>
                    <a:pt x="110" y="141"/>
                    <a:pt x="141" y="111"/>
                    <a:pt x="141" y="73"/>
                  </a:cubicBezTo>
                  <a:cubicBezTo>
                    <a:pt x="141" y="35"/>
                    <a:pt x="110" y="5"/>
                    <a:pt x="7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p>
          </p:txBody>
        </p:sp>
      </p:grpSp>
      <p:grpSp>
        <p:nvGrpSpPr>
          <p:cNvPr id="27" name="Grupo 26" descr="marcador de posición de icono masculino">
            <a:extLst>
              <a:ext uri="{FF2B5EF4-FFF2-40B4-BE49-F238E27FC236}">
                <a16:creationId xmlns:a16="http://schemas.microsoft.com/office/drawing/2014/main" id="{68468A0A-9486-4F79-82BA-B7BB9C650241}"/>
              </a:ext>
            </a:extLst>
          </p:cNvPr>
          <p:cNvGrpSpPr/>
          <p:nvPr/>
        </p:nvGrpSpPr>
        <p:grpSpPr>
          <a:xfrm>
            <a:off x="4069698" y="5687228"/>
            <a:ext cx="1440000" cy="1440000"/>
            <a:chOff x="2145600" y="466725"/>
            <a:chExt cx="463957" cy="465138"/>
          </a:xfrm>
          <a:solidFill>
            <a:srgbClr val="B28D5C"/>
          </a:solidFill>
        </p:grpSpPr>
        <p:sp>
          <p:nvSpPr>
            <p:cNvPr id="34" name="Forma libre 210">
              <a:extLst>
                <a:ext uri="{FF2B5EF4-FFF2-40B4-BE49-F238E27FC236}">
                  <a16:creationId xmlns:a16="http://schemas.microsoft.com/office/drawing/2014/main" id="{6515D4B8-5C29-40DF-B6AB-A1657DB6D319}"/>
                </a:ext>
              </a:extLst>
            </p:cNvPr>
            <p:cNvSpPr>
              <a:spLocks/>
            </p:cNvSpPr>
            <p:nvPr userDrawn="1"/>
          </p:nvSpPr>
          <p:spPr bwMode="auto">
            <a:xfrm>
              <a:off x="2220022" y="523875"/>
              <a:ext cx="319861" cy="401638"/>
            </a:xfrm>
            <a:custGeom>
              <a:avLst/>
              <a:gdLst>
                <a:gd name="T0" fmla="*/ 28 w 101"/>
                <a:gd name="T1" fmla="*/ 89 h 126"/>
                <a:gd name="T2" fmla="*/ 23 w 101"/>
                <a:gd name="T3" fmla="*/ 91 h 126"/>
                <a:gd name="T4" fmla="*/ 0 w 101"/>
                <a:gd name="T5" fmla="*/ 105 h 126"/>
                <a:gd name="T6" fmla="*/ 50 w 101"/>
                <a:gd name="T7" fmla="*/ 126 h 126"/>
                <a:gd name="T8" fmla="*/ 101 w 101"/>
                <a:gd name="T9" fmla="*/ 104 h 126"/>
                <a:gd name="T10" fmla="*/ 76 w 101"/>
                <a:gd name="T11" fmla="*/ 89 h 126"/>
                <a:gd name="T12" fmla="*/ 75 w 101"/>
                <a:gd name="T13" fmla="*/ 88 h 126"/>
                <a:gd name="T14" fmla="*/ 75 w 101"/>
                <a:gd name="T15" fmla="*/ 74 h 126"/>
                <a:gd name="T16" fmla="*/ 79 w 101"/>
                <a:gd name="T17" fmla="*/ 64 h 126"/>
                <a:gd name="T18" fmla="*/ 85 w 101"/>
                <a:gd name="T19" fmla="*/ 54 h 126"/>
                <a:gd name="T20" fmla="*/ 82 w 101"/>
                <a:gd name="T21" fmla="*/ 42 h 126"/>
                <a:gd name="T22" fmla="*/ 72 w 101"/>
                <a:gd name="T23" fmla="*/ 13 h 126"/>
                <a:gd name="T24" fmla="*/ 54 w 101"/>
                <a:gd name="T25" fmla="*/ 2 h 126"/>
                <a:gd name="T26" fmla="*/ 29 w 101"/>
                <a:gd name="T27" fmla="*/ 1 h 126"/>
                <a:gd name="T28" fmla="*/ 32 w 101"/>
                <a:gd name="T29" fmla="*/ 8 h 126"/>
                <a:gd name="T30" fmla="*/ 22 w 101"/>
                <a:gd name="T31" fmla="*/ 42 h 126"/>
                <a:gd name="T32" fmla="*/ 19 w 101"/>
                <a:gd name="T33" fmla="*/ 54 h 126"/>
                <a:gd name="T34" fmla="*/ 25 w 101"/>
                <a:gd name="T35" fmla="*/ 64 h 126"/>
                <a:gd name="T36" fmla="*/ 29 w 101"/>
                <a:gd name="T37" fmla="*/ 74 h 126"/>
                <a:gd name="T38" fmla="*/ 29 w 101"/>
                <a:gd name="T39" fmla="*/ 88 h 126"/>
                <a:gd name="T40" fmla="*/ 28 w 101"/>
                <a:gd name="T41" fmla="*/ 8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26">
                  <a:moveTo>
                    <a:pt x="28" y="89"/>
                  </a:moveTo>
                  <a:cubicBezTo>
                    <a:pt x="27" y="89"/>
                    <a:pt x="26" y="90"/>
                    <a:pt x="23" y="91"/>
                  </a:cubicBezTo>
                  <a:cubicBezTo>
                    <a:pt x="18" y="94"/>
                    <a:pt x="10" y="99"/>
                    <a:pt x="0" y="105"/>
                  </a:cubicBezTo>
                  <a:cubicBezTo>
                    <a:pt x="13" y="118"/>
                    <a:pt x="31" y="126"/>
                    <a:pt x="50" y="126"/>
                  </a:cubicBezTo>
                  <a:cubicBezTo>
                    <a:pt x="70" y="126"/>
                    <a:pt x="88" y="117"/>
                    <a:pt x="101" y="104"/>
                  </a:cubicBezTo>
                  <a:cubicBezTo>
                    <a:pt x="89" y="95"/>
                    <a:pt x="79" y="90"/>
                    <a:pt x="76" y="89"/>
                  </a:cubicBezTo>
                  <a:cubicBezTo>
                    <a:pt x="75" y="89"/>
                    <a:pt x="75" y="88"/>
                    <a:pt x="75" y="88"/>
                  </a:cubicBezTo>
                  <a:cubicBezTo>
                    <a:pt x="75" y="74"/>
                    <a:pt x="75" y="74"/>
                    <a:pt x="75" y="74"/>
                  </a:cubicBezTo>
                  <a:cubicBezTo>
                    <a:pt x="77" y="71"/>
                    <a:pt x="79" y="67"/>
                    <a:pt x="79" y="64"/>
                  </a:cubicBezTo>
                  <a:cubicBezTo>
                    <a:pt x="81" y="64"/>
                    <a:pt x="83" y="61"/>
                    <a:pt x="85" y="54"/>
                  </a:cubicBezTo>
                  <a:cubicBezTo>
                    <a:pt x="88" y="44"/>
                    <a:pt x="85" y="42"/>
                    <a:pt x="82" y="42"/>
                  </a:cubicBezTo>
                  <a:cubicBezTo>
                    <a:pt x="89" y="13"/>
                    <a:pt x="72" y="13"/>
                    <a:pt x="72" y="13"/>
                  </a:cubicBezTo>
                  <a:cubicBezTo>
                    <a:pt x="71" y="7"/>
                    <a:pt x="62" y="0"/>
                    <a:pt x="54" y="2"/>
                  </a:cubicBezTo>
                  <a:cubicBezTo>
                    <a:pt x="46" y="3"/>
                    <a:pt x="29" y="1"/>
                    <a:pt x="29" y="1"/>
                  </a:cubicBezTo>
                  <a:cubicBezTo>
                    <a:pt x="29" y="5"/>
                    <a:pt x="32" y="8"/>
                    <a:pt x="32" y="8"/>
                  </a:cubicBezTo>
                  <a:cubicBezTo>
                    <a:pt x="17" y="17"/>
                    <a:pt x="20" y="36"/>
                    <a:pt x="22" y="42"/>
                  </a:cubicBezTo>
                  <a:cubicBezTo>
                    <a:pt x="19" y="42"/>
                    <a:pt x="17" y="44"/>
                    <a:pt x="19" y="54"/>
                  </a:cubicBezTo>
                  <a:cubicBezTo>
                    <a:pt x="21" y="61"/>
                    <a:pt x="24" y="64"/>
                    <a:pt x="25" y="64"/>
                  </a:cubicBezTo>
                  <a:cubicBezTo>
                    <a:pt x="26" y="67"/>
                    <a:pt x="27" y="71"/>
                    <a:pt x="29" y="74"/>
                  </a:cubicBezTo>
                  <a:cubicBezTo>
                    <a:pt x="29" y="88"/>
                    <a:pt x="29" y="88"/>
                    <a:pt x="29" y="88"/>
                  </a:cubicBezTo>
                  <a:cubicBezTo>
                    <a:pt x="29" y="88"/>
                    <a:pt x="29" y="89"/>
                    <a:pt x="28"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B28D5C"/>
                </a:solidFill>
              </a:endParaRPr>
            </a:p>
          </p:txBody>
        </p:sp>
        <p:sp>
          <p:nvSpPr>
            <p:cNvPr id="38" name="Forma libre 211">
              <a:extLst>
                <a:ext uri="{FF2B5EF4-FFF2-40B4-BE49-F238E27FC236}">
                  <a16:creationId xmlns:a16="http://schemas.microsoft.com/office/drawing/2014/main" id="{1D3DFDBD-9CDE-4178-B40C-BDE0162725F2}"/>
                </a:ext>
              </a:extLst>
            </p:cNvPr>
            <p:cNvSpPr>
              <a:spLocks noEditPoints="1"/>
            </p:cNvSpPr>
            <p:nvPr userDrawn="1"/>
          </p:nvSpPr>
          <p:spPr bwMode="auto">
            <a:xfrm>
              <a:off x="2145600" y="466725"/>
              <a:ext cx="463957" cy="465138"/>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5 h 146"/>
                <a:gd name="T12" fmla="*/ 5 w 146"/>
                <a:gd name="T13" fmla="*/ 73 h 146"/>
                <a:gd name="T14" fmla="*/ 73 w 146"/>
                <a:gd name="T15" fmla="*/ 141 h 146"/>
                <a:gd name="T16" fmla="*/ 141 w 146"/>
                <a:gd name="T17" fmla="*/ 73 h 146"/>
                <a:gd name="T18" fmla="*/ 73 w 146"/>
                <a:gd name="T1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3"/>
                    <a:pt x="0" y="73"/>
                  </a:cubicBezTo>
                  <a:cubicBezTo>
                    <a:pt x="0" y="33"/>
                    <a:pt x="33" y="0"/>
                    <a:pt x="73" y="0"/>
                  </a:cubicBezTo>
                  <a:cubicBezTo>
                    <a:pt x="113" y="0"/>
                    <a:pt x="146" y="33"/>
                    <a:pt x="146" y="73"/>
                  </a:cubicBezTo>
                  <a:cubicBezTo>
                    <a:pt x="146" y="113"/>
                    <a:pt x="113" y="146"/>
                    <a:pt x="73" y="146"/>
                  </a:cubicBezTo>
                  <a:close/>
                  <a:moveTo>
                    <a:pt x="73" y="5"/>
                  </a:moveTo>
                  <a:cubicBezTo>
                    <a:pt x="35" y="5"/>
                    <a:pt x="5" y="35"/>
                    <a:pt x="5" y="73"/>
                  </a:cubicBezTo>
                  <a:cubicBezTo>
                    <a:pt x="5" y="111"/>
                    <a:pt x="35" y="141"/>
                    <a:pt x="73" y="141"/>
                  </a:cubicBezTo>
                  <a:cubicBezTo>
                    <a:pt x="111" y="141"/>
                    <a:pt x="141" y="111"/>
                    <a:pt x="141" y="73"/>
                  </a:cubicBezTo>
                  <a:cubicBezTo>
                    <a:pt x="141" y="35"/>
                    <a:pt x="111" y="5"/>
                    <a:pt x="7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dirty="0">
                <a:solidFill>
                  <a:srgbClr val="B28D5C"/>
                </a:solidFill>
              </a:endParaRPr>
            </a:p>
          </p:txBody>
        </p:sp>
      </p:grpSp>
      <p:sp>
        <p:nvSpPr>
          <p:cNvPr id="40" name="Rectángulo 39"/>
          <p:cNvSpPr/>
          <p:nvPr/>
        </p:nvSpPr>
        <p:spPr>
          <a:xfrm>
            <a:off x="433855" y="8137992"/>
            <a:ext cx="5964157" cy="276999"/>
          </a:xfrm>
          <a:prstGeom prst="rect">
            <a:avLst/>
          </a:prstGeom>
        </p:spPr>
        <p:txBody>
          <a:bodyPr wrap="square">
            <a:spAutoFit/>
          </a:bodyPr>
          <a:lstStyle/>
          <a:p>
            <a:r>
              <a:rPr lang="es-MX" sz="1200" dirty="0" smtClean="0">
                <a:solidFill>
                  <a:schemeClr val="accent6">
                    <a:lumMod val="50000"/>
                  </a:schemeClr>
                </a:solidFill>
              </a:rPr>
              <a:t>.</a:t>
            </a:r>
            <a:endParaRPr lang="es-MX" sz="1200" dirty="0">
              <a:solidFill>
                <a:schemeClr val="accent6">
                  <a:lumMod val="50000"/>
                </a:schemeClr>
              </a:solidFill>
            </a:endParaRPr>
          </a:p>
        </p:txBody>
      </p:sp>
      <p:sp>
        <p:nvSpPr>
          <p:cNvPr id="41" name="Rectángulo 40"/>
          <p:cNvSpPr/>
          <p:nvPr/>
        </p:nvSpPr>
        <p:spPr>
          <a:xfrm>
            <a:off x="371084" y="8114680"/>
            <a:ext cx="5964157" cy="461665"/>
          </a:xfrm>
          <a:prstGeom prst="rect">
            <a:avLst/>
          </a:prstGeom>
        </p:spPr>
        <p:txBody>
          <a:bodyPr wrap="square">
            <a:spAutoFit/>
          </a:bodyPr>
          <a:lstStyle/>
          <a:p>
            <a:r>
              <a:rPr lang="es-MX" sz="1200" dirty="0">
                <a:solidFill>
                  <a:schemeClr val="accent6">
                    <a:lumMod val="50000"/>
                  </a:schemeClr>
                </a:solidFill>
              </a:rPr>
              <a:t>En este proceso existe un porcentaje mayor de participación de </a:t>
            </a:r>
            <a:r>
              <a:rPr lang="es-MX" sz="1200" b="1" dirty="0">
                <a:solidFill>
                  <a:schemeClr val="accent6">
                    <a:lumMod val="50000"/>
                  </a:schemeClr>
                </a:solidFill>
              </a:rPr>
              <a:t>MUJERES </a:t>
            </a:r>
            <a:r>
              <a:rPr lang="es-MX" sz="1200" dirty="0">
                <a:solidFill>
                  <a:schemeClr val="accent6">
                    <a:lumMod val="50000"/>
                  </a:schemeClr>
                </a:solidFill>
              </a:rPr>
              <a:t>con esta función.</a:t>
            </a:r>
          </a:p>
        </p:txBody>
      </p:sp>
    </p:spTree>
    <p:extLst>
      <p:ext uri="{BB962C8B-B14F-4D97-AF65-F5344CB8AC3E}">
        <p14:creationId xmlns:p14="http://schemas.microsoft.com/office/powerpoint/2010/main" val="2916616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o">
  <a:themeElements>
    <a:clrScheme name="Personalizado 16">
      <a:dk1>
        <a:sysClr val="windowText" lastClr="000000"/>
      </a:dk1>
      <a:lt1>
        <a:sysClr val="window" lastClr="FFFFFF"/>
      </a:lt1>
      <a:dk2>
        <a:srgbClr val="4E3B30"/>
      </a:dk2>
      <a:lt2>
        <a:srgbClr val="FBEEC9"/>
      </a:lt2>
      <a:accent1>
        <a:srgbClr val="D6C29C"/>
      </a:accent1>
      <a:accent2>
        <a:srgbClr val="9D2449"/>
      </a:accent2>
      <a:accent3>
        <a:srgbClr val="00664D"/>
      </a:accent3>
      <a:accent4>
        <a:srgbClr val="00664D"/>
      </a:accent4>
      <a:accent5>
        <a:srgbClr val="A19574"/>
      </a:accent5>
      <a:accent6>
        <a:srgbClr val="C17529"/>
      </a:accent6>
      <a:hlink>
        <a:srgbClr val="00664D"/>
      </a:hlink>
      <a:folHlink>
        <a:srgbClr val="FFC42F"/>
      </a:folHlink>
    </a:clrScheme>
    <a:fontScheme name="Personalizado 1">
      <a:majorFont>
        <a:latin typeface="Montserrat"/>
        <a:ea typeface=""/>
        <a:cs typeface=""/>
      </a:majorFont>
      <a:minorFont>
        <a:latin typeface="Montserrat"/>
        <a:ea typeface=""/>
        <a:cs typeface=""/>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DDD245-D6FC-4A3B-8DDB-348DE94B95C6}">
  <ds:schemaRefs>
    <ds:schemaRef ds:uri="http://schemas.microsoft.com/sharepoint/v3"/>
    <ds:schemaRef ds:uri="http://purl.org/dc/dcmitype/"/>
    <ds:schemaRef ds:uri="http://schemas.microsoft.com/office/2006/documentManagement/types"/>
    <ds:schemaRef ds:uri="http://schemas.microsoft.com/office/infopath/2007/PartnerControls"/>
    <ds:schemaRef ds:uri="http://purl.org/dc/elements/1.1/"/>
    <ds:schemaRef ds:uri="6dc4bcd6-49db-4c07-9060-8acfc67cef9f"/>
    <ds:schemaRef ds:uri="fb0879af-3eba-417a-a55a-ffe6dcd6ca77"/>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26D6F43F-4C69-4843-A937-9D003759F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873FAD-10D7-4DE7-A029-14288C05F5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TM03457464[[fn=Dividendo]]</Template>
  <TotalTime>0</TotalTime>
  <Words>8917</Words>
  <Application>Microsoft Office PowerPoint</Application>
  <PresentationFormat>Carta (216 x 279 mm)</PresentationFormat>
  <Paragraphs>704</Paragraphs>
  <Slides>30</Slides>
  <Notes>30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Calibri</vt:lpstr>
      <vt:lpstr>Helvetica</vt:lpstr>
      <vt:lpstr>Montserrat</vt:lpstr>
      <vt:lpstr>Segoe UI</vt:lpstr>
      <vt:lpstr>Times New Roman</vt:lpstr>
      <vt:lpstr>Wingdings</vt:lpstr>
      <vt:lpstr>Wingdings 2</vt:lpstr>
      <vt:lpstr>Dividendo</vt:lpstr>
      <vt:lpstr>Programa nacional de convivencia escolar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¿Cuáles son los pasos siguientes?</vt:lpstr>
      <vt:lpstr>¿Cuáles son los pasos siguientes?</vt:lpstr>
      <vt:lpstr>Presentación de PowerPoint</vt:lpstr>
      <vt:lpstr>¿Cuáles son los pasos siguientes?</vt:lpstr>
      <vt:lpstr>¿Cuáles son los pasos siguientes?3</vt:lpstr>
      <vt:lpstr>Presentación de PowerPoint</vt:lpstr>
      <vt:lpstr>¿Cuáles son los pasos siguientes?</vt:lpstr>
      <vt:lpstr>¿Cuáles son los pasos siguientes?</vt:lpstr>
      <vt:lpstr>Presentación de PowerPoint</vt:lpstr>
      <vt:lpstr>¿Cuáles son los pasos siguientes?</vt:lpstr>
      <vt:lpstr>¿Cuáles son los pasos siguientes?</vt:lpstr>
      <vt:lpstr>¿Cuáles son los pasos siguientes?</vt:lpstr>
      <vt:lpstr>¿Cuáles son los pasos siguientes?</vt:lpstr>
      <vt:lpstr>¿Cuáles son los pasos siguientes?</vt:lpstr>
      <vt:lpstr>¿Cuáles son los pasos siguientes?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2019-06-28T15:38:23Z</dcterms:created>
  <dcterms:modified xsi:type="dcterms:W3CDTF">2019-11-14T00:24:01Z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