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351" r:id="rId3"/>
    <p:sldId id="352" r:id="rId4"/>
    <p:sldId id="353" r:id="rId5"/>
    <p:sldId id="350" r:id="rId6"/>
    <p:sldId id="331" r:id="rId7"/>
    <p:sldId id="332" r:id="rId8"/>
    <p:sldId id="333" r:id="rId9"/>
    <p:sldId id="334" r:id="rId10"/>
    <p:sldId id="337" r:id="rId11"/>
    <p:sldId id="335" r:id="rId12"/>
    <p:sldId id="338" r:id="rId13"/>
    <p:sldId id="340" r:id="rId14"/>
    <p:sldId id="326" r:id="rId15"/>
    <p:sldId id="345" r:id="rId16"/>
    <p:sldId id="341" r:id="rId17"/>
    <p:sldId id="349" r:id="rId18"/>
    <p:sldId id="346" r:id="rId19"/>
    <p:sldId id="347" r:id="rId20"/>
    <p:sldId id="348" r:id="rId21"/>
    <p:sldId id="339" r:id="rId22"/>
    <p:sldId id="355" r:id="rId23"/>
    <p:sldId id="356" r:id="rId24"/>
    <p:sldId id="359" r:id="rId25"/>
    <p:sldId id="360" r:id="rId26"/>
    <p:sldId id="357" r:id="rId27"/>
  </p:sldIdLst>
  <p:sldSz cx="9144000" cy="6858000" type="letter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46"/>
  </p:normalViewPr>
  <p:slideViewPr>
    <p:cSldViewPr snapToGrid="0" snapToObjects="1"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846D2-6509-4F66-BC90-98C6FEA369F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BE4C989-36A5-4727-AA82-499EB5B4989F}">
      <dgm:prSet phldrT="[Texto]"/>
      <dgm:spPr/>
      <dgm:t>
        <a:bodyPr/>
        <a:lstStyle/>
        <a:p>
          <a:r>
            <a:rPr lang="es-MX" dirty="0"/>
            <a:t>SUPERVISAR</a:t>
          </a:r>
        </a:p>
      </dgm:t>
    </dgm:pt>
    <dgm:pt modelId="{F77A1D49-E794-47E6-9FA7-13BF7DBBDE73}" type="parTrans" cxnId="{2F30FF48-B125-4861-A89A-E0A748A5E458}">
      <dgm:prSet/>
      <dgm:spPr/>
      <dgm:t>
        <a:bodyPr/>
        <a:lstStyle/>
        <a:p>
          <a:endParaRPr lang="es-MX"/>
        </a:p>
      </dgm:t>
    </dgm:pt>
    <dgm:pt modelId="{19F647BB-1926-439D-B6BF-50BDD0B26E02}" type="sibTrans" cxnId="{2F30FF48-B125-4861-A89A-E0A748A5E458}">
      <dgm:prSet/>
      <dgm:spPr/>
      <dgm:t>
        <a:bodyPr/>
        <a:lstStyle/>
        <a:p>
          <a:endParaRPr lang="es-MX"/>
        </a:p>
      </dgm:t>
    </dgm:pt>
    <dgm:pt modelId="{C92CDDAA-5234-4D80-A06E-2DB661B6FACF}">
      <dgm:prSet phldrT="[Texto]"/>
      <dgm:spPr/>
      <dgm:t>
        <a:bodyPr/>
        <a:lstStyle/>
        <a:p>
          <a:r>
            <a:rPr lang="es-MX" dirty="0"/>
            <a:t>MONITOREAR</a:t>
          </a:r>
        </a:p>
      </dgm:t>
    </dgm:pt>
    <dgm:pt modelId="{A12808A0-A5E4-4756-8D38-3B3E45004FA4}" type="parTrans" cxnId="{AD1123D6-0A6E-44E8-BABF-895536C563B1}">
      <dgm:prSet/>
      <dgm:spPr/>
      <dgm:t>
        <a:bodyPr/>
        <a:lstStyle/>
        <a:p>
          <a:endParaRPr lang="es-MX"/>
        </a:p>
      </dgm:t>
    </dgm:pt>
    <dgm:pt modelId="{35B90689-D366-4DFB-B8D1-B062A0D94433}" type="sibTrans" cxnId="{AD1123D6-0A6E-44E8-BABF-895536C563B1}">
      <dgm:prSet/>
      <dgm:spPr/>
      <dgm:t>
        <a:bodyPr/>
        <a:lstStyle/>
        <a:p>
          <a:endParaRPr lang="es-MX"/>
        </a:p>
      </dgm:t>
    </dgm:pt>
    <dgm:pt modelId="{8688B107-9121-491B-B903-8037E9538300}">
      <dgm:prSet phldrT="[Texto]"/>
      <dgm:spPr/>
      <dgm:t>
        <a:bodyPr/>
        <a:lstStyle/>
        <a:p>
          <a:r>
            <a:rPr lang="es-MX" dirty="0"/>
            <a:t>ACOMPAÑAR</a:t>
          </a:r>
        </a:p>
      </dgm:t>
    </dgm:pt>
    <dgm:pt modelId="{6E19E471-C055-42EF-BFC3-6E56DA86222E}" type="parTrans" cxnId="{179DFB9B-A4DF-45CB-957A-349D424ED9E2}">
      <dgm:prSet/>
      <dgm:spPr/>
      <dgm:t>
        <a:bodyPr/>
        <a:lstStyle/>
        <a:p>
          <a:endParaRPr lang="es-MX"/>
        </a:p>
      </dgm:t>
    </dgm:pt>
    <dgm:pt modelId="{388EE1EB-8765-4512-9127-B2674E749EB4}" type="sibTrans" cxnId="{179DFB9B-A4DF-45CB-957A-349D424ED9E2}">
      <dgm:prSet/>
      <dgm:spPr/>
      <dgm:t>
        <a:bodyPr/>
        <a:lstStyle/>
        <a:p>
          <a:endParaRPr lang="es-MX"/>
        </a:p>
      </dgm:t>
    </dgm:pt>
    <dgm:pt modelId="{FBB6B184-1425-4CB2-8047-5549098CA036}">
      <dgm:prSet phldrT="[Texto]"/>
      <dgm:spPr/>
      <dgm:t>
        <a:bodyPr/>
        <a:lstStyle/>
        <a:p>
          <a:r>
            <a:rPr lang="es-MX" dirty="0"/>
            <a:t>SUPERVISION ESCOLAR  JEFATURA DE SECTOR</a:t>
          </a:r>
        </a:p>
      </dgm:t>
    </dgm:pt>
    <dgm:pt modelId="{7F63A39B-BA29-446F-920B-6400CD6B5473}" type="parTrans" cxnId="{0D1D3819-61EC-429C-8CCC-08C6D573CC74}">
      <dgm:prSet/>
      <dgm:spPr/>
      <dgm:t>
        <a:bodyPr/>
        <a:lstStyle/>
        <a:p>
          <a:endParaRPr lang="es-MX"/>
        </a:p>
      </dgm:t>
    </dgm:pt>
    <dgm:pt modelId="{50B7981E-E606-4A1E-BC22-D195DA2F79E2}" type="sibTrans" cxnId="{0D1D3819-61EC-429C-8CCC-08C6D573CC74}">
      <dgm:prSet/>
      <dgm:spPr/>
      <dgm:t>
        <a:bodyPr/>
        <a:lstStyle/>
        <a:p>
          <a:endParaRPr lang="es-MX"/>
        </a:p>
      </dgm:t>
    </dgm:pt>
    <dgm:pt modelId="{6FD2F761-E65A-4333-965B-32B59EAB1FB9}" type="pres">
      <dgm:prSet presAssocID="{312846D2-6509-4F66-BC90-98C6FEA369F6}" presName="Name0" presStyleCnt="0">
        <dgm:presLayoutVars>
          <dgm:chMax val="4"/>
          <dgm:resizeHandles val="exact"/>
        </dgm:presLayoutVars>
      </dgm:prSet>
      <dgm:spPr/>
    </dgm:pt>
    <dgm:pt modelId="{E8E2A495-371B-4590-A848-11CD4C8242A9}" type="pres">
      <dgm:prSet presAssocID="{312846D2-6509-4F66-BC90-98C6FEA369F6}" presName="ellipse" presStyleLbl="trBgShp" presStyleIdx="0" presStyleCnt="1"/>
      <dgm:spPr/>
    </dgm:pt>
    <dgm:pt modelId="{47DA64B5-99D0-4E55-9600-361CAA813846}" type="pres">
      <dgm:prSet presAssocID="{312846D2-6509-4F66-BC90-98C6FEA369F6}" presName="arrow1" presStyleLbl="fgShp" presStyleIdx="0" presStyleCnt="1"/>
      <dgm:spPr/>
    </dgm:pt>
    <dgm:pt modelId="{CB9FCA2D-3A6C-4815-8820-7E0E4AA06897}" type="pres">
      <dgm:prSet presAssocID="{312846D2-6509-4F66-BC90-98C6FEA369F6}" presName="rectangle" presStyleLbl="revTx" presStyleIdx="0" presStyleCnt="1">
        <dgm:presLayoutVars>
          <dgm:bulletEnabled val="1"/>
        </dgm:presLayoutVars>
      </dgm:prSet>
      <dgm:spPr/>
    </dgm:pt>
    <dgm:pt modelId="{00E35B36-C68B-4952-9656-6179F48D877C}" type="pres">
      <dgm:prSet presAssocID="{C92CDDAA-5234-4D80-A06E-2DB661B6FACF}" presName="item1" presStyleLbl="node1" presStyleIdx="0" presStyleCnt="3">
        <dgm:presLayoutVars>
          <dgm:bulletEnabled val="1"/>
        </dgm:presLayoutVars>
      </dgm:prSet>
      <dgm:spPr/>
    </dgm:pt>
    <dgm:pt modelId="{F7949548-FAB4-4E7D-9DE2-EA01809BB61E}" type="pres">
      <dgm:prSet presAssocID="{8688B107-9121-491B-B903-8037E9538300}" presName="item2" presStyleLbl="node1" presStyleIdx="1" presStyleCnt="3">
        <dgm:presLayoutVars>
          <dgm:bulletEnabled val="1"/>
        </dgm:presLayoutVars>
      </dgm:prSet>
      <dgm:spPr/>
    </dgm:pt>
    <dgm:pt modelId="{55C90D3F-FDB8-46D4-BE41-BA58DE4D4B26}" type="pres">
      <dgm:prSet presAssocID="{FBB6B184-1425-4CB2-8047-5549098CA036}" presName="item3" presStyleLbl="node1" presStyleIdx="2" presStyleCnt="3">
        <dgm:presLayoutVars>
          <dgm:bulletEnabled val="1"/>
        </dgm:presLayoutVars>
      </dgm:prSet>
      <dgm:spPr/>
    </dgm:pt>
    <dgm:pt modelId="{3EA5313E-8EB9-4362-B904-C83E8FC1F5F9}" type="pres">
      <dgm:prSet presAssocID="{312846D2-6509-4F66-BC90-98C6FEA369F6}" presName="funnel" presStyleLbl="trAlignAcc1" presStyleIdx="0" presStyleCnt="1" custScaleX="125450" custScaleY="102906"/>
      <dgm:spPr/>
    </dgm:pt>
  </dgm:ptLst>
  <dgm:cxnLst>
    <dgm:cxn modelId="{0D1D3819-61EC-429C-8CCC-08C6D573CC74}" srcId="{312846D2-6509-4F66-BC90-98C6FEA369F6}" destId="{FBB6B184-1425-4CB2-8047-5549098CA036}" srcOrd="3" destOrd="0" parTransId="{7F63A39B-BA29-446F-920B-6400CD6B5473}" sibTransId="{50B7981E-E606-4A1E-BC22-D195DA2F79E2}"/>
    <dgm:cxn modelId="{5CF9D720-2AED-4FD1-9A16-55C173D7422F}" type="presOf" srcId="{FBB6B184-1425-4CB2-8047-5549098CA036}" destId="{CB9FCA2D-3A6C-4815-8820-7E0E4AA06897}" srcOrd="0" destOrd="0" presId="urn:microsoft.com/office/officeart/2005/8/layout/funnel1"/>
    <dgm:cxn modelId="{15666068-C79A-4521-9299-10A780E8D200}" type="presOf" srcId="{8688B107-9121-491B-B903-8037E9538300}" destId="{00E35B36-C68B-4952-9656-6179F48D877C}" srcOrd="0" destOrd="0" presId="urn:microsoft.com/office/officeart/2005/8/layout/funnel1"/>
    <dgm:cxn modelId="{2F30FF48-B125-4861-A89A-E0A748A5E458}" srcId="{312846D2-6509-4F66-BC90-98C6FEA369F6}" destId="{8BE4C989-36A5-4727-AA82-499EB5B4989F}" srcOrd="0" destOrd="0" parTransId="{F77A1D49-E794-47E6-9FA7-13BF7DBBDE73}" sibTransId="{19F647BB-1926-439D-B6BF-50BDD0B26E02}"/>
    <dgm:cxn modelId="{1485FC50-6394-4731-9762-229320EC174D}" type="presOf" srcId="{312846D2-6509-4F66-BC90-98C6FEA369F6}" destId="{6FD2F761-E65A-4333-965B-32B59EAB1FB9}" srcOrd="0" destOrd="0" presId="urn:microsoft.com/office/officeart/2005/8/layout/funnel1"/>
    <dgm:cxn modelId="{179DFB9B-A4DF-45CB-957A-349D424ED9E2}" srcId="{312846D2-6509-4F66-BC90-98C6FEA369F6}" destId="{8688B107-9121-491B-B903-8037E9538300}" srcOrd="2" destOrd="0" parTransId="{6E19E471-C055-42EF-BFC3-6E56DA86222E}" sibTransId="{388EE1EB-8765-4512-9127-B2674E749EB4}"/>
    <dgm:cxn modelId="{6345ADCF-5F4F-4ABB-9F37-117BAE13CCFD}" type="presOf" srcId="{C92CDDAA-5234-4D80-A06E-2DB661B6FACF}" destId="{F7949548-FAB4-4E7D-9DE2-EA01809BB61E}" srcOrd="0" destOrd="0" presId="urn:microsoft.com/office/officeart/2005/8/layout/funnel1"/>
    <dgm:cxn modelId="{AD1123D6-0A6E-44E8-BABF-895536C563B1}" srcId="{312846D2-6509-4F66-BC90-98C6FEA369F6}" destId="{C92CDDAA-5234-4D80-A06E-2DB661B6FACF}" srcOrd="1" destOrd="0" parTransId="{A12808A0-A5E4-4756-8D38-3B3E45004FA4}" sibTransId="{35B90689-D366-4DFB-B8D1-B062A0D94433}"/>
    <dgm:cxn modelId="{677FEADE-676D-42E1-86AC-D52D0E98F991}" type="presOf" srcId="{8BE4C989-36A5-4727-AA82-499EB5B4989F}" destId="{55C90D3F-FDB8-46D4-BE41-BA58DE4D4B26}" srcOrd="0" destOrd="0" presId="urn:microsoft.com/office/officeart/2005/8/layout/funnel1"/>
    <dgm:cxn modelId="{8D6DE260-908B-45C8-8994-D4A534DC8BF9}" type="presParOf" srcId="{6FD2F761-E65A-4333-965B-32B59EAB1FB9}" destId="{E8E2A495-371B-4590-A848-11CD4C8242A9}" srcOrd="0" destOrd="0" presId="urn:microsoft.com/office/officeart/2005/8/layout/funnel1"/>
    <dgm:cxn modelId="{08E3D751-1660-4A60-A326-568237C9C630}" type="presParOf" srcId="{6FD2F761-E65A-4333-965B-32B59EAB1FB9}" destId="{47DA64B5-99D0-4E55-9600-361CAA813846}" srcOrd="1" destOrd="0" presId="urn:microsoft.com/office/officeart/2005/8/layout/funnel1"/>
    <dgm:cxn modelId="{00F10094-74DA-47F7-A170-59C8DD6A6C90}" type="presParOf" srcId="{6FD2F761-E65A-4333-965B-32B59EAB1FB9}" destId="{CB9FCA2D-3A6C-4815-8820-7E0E4AA06897}" srcOrd="2" destOrd="0" presId="urn:microsoft.com/office/officeart/2005/8/layout/funnel1"/>
    <dgm:cxn modelId="{05DEBDC5-22F6-421A-A775-AE91DFE69159}" type="presParOf" srcId="{6FD2F761-E65A-4333-965B-32B59EAB1FB9}" destId="{00E35B36-C68B-4952-9656-6179F48D877C}" srcOrd="3" destOrd="0" presId="urn:microsoft.com/office/officeart/2005/8/layout/funnel1"/>
    <dgm:cxn modelId="{01343535-746F-47D7-B16B-AD2D4EE93287}" type="presParOf" srcId="{6FD2F761-E65A-4333-965B-32B59EAB1FB9}" destId="{F7949548-FAB4-4E7D-9DE2-EA01809BB61E}" srcOrd="4" destOrd="0" presId="urn:microsoft.com/office/officeart/2005/8/layout/funnel1"/>
    <dgm:cxn modelId="{79D1B9C7-C3AE-4A57-AD61-D4280AAC7C55}" type="presParOf" srcId="{6FD2F761-E65A-4333-965B-32B59EAB1FB9}" destId="{55C90D3F-FDB8-46D4-BE41-BA58DE4D4B26}" srcOrd="5" destOrd="0" presId="urn:microsoft.com/office/officeart/2005/8/layout/funnel1"/>
    <dgm:cxn modelId="{1E5C6520-6399-4FD5-8CA5-007785CF65CC}" type="presParOf" srcId="{6FD2F761-E65A-4333-965B-32B59EAB1FB9}" destId="{3EA5313E-8EB9-4362-B904-C83E8FC1F5F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2A495-371B-4590-A848-11CD4C8242A9}">
      <dsp:nvSpPr>
        <dsp:cNvPr id="0" name=""/>
        <dsp:cNvSpPr/>
      </dsp:nvSpPr>
      <dsp:spPr>
        <a:xfrm>
          <a:off x="1554128" y="270077"/>
          <a:ext cx="4763672" cy="16543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A64B5-99D0-4E55-9600-361CAA813846}">
      <dsp:nvSpPr>
        <dsp:cNvPr id="0" name=""/>
        <dsp:cNvSpPr/>
      </dsp:nvSpPr>
      <dsp:spPr>
        <a:xfrm>
          <a:off x="3481753" y="4321045"/>
          <a:ext cx="923192" cy="59084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FCA2D-3A6C-4815-8820-7E0E4AA06897}">
      <dsp:nvSpPr>
        <dsp:cNvPr id="0" name=""/>
        <dsp:cNvSpPr/>
      </dsp:nvSpPr>
      <dsp:spPr>
        <a:xfrm>
          <a:off x="1727688" y="4793719"/>
          <a:ext cx="4431323" cy="1107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600" kern="1200" dirty="0"/>
            <a:t>SUPERVISION ESCOLAR  JEFATURA DE SECTOR</a:t>
          </a:r>
        </a:p>
      </dsp:txBody>
      <dsp:txXfrm>
        <a:off x="1727688" y="4793719"/>
        <a:ext cx="4431323" cy="1107830"/>
      </dsp:txXfrm>
    </dsp:sp>
    <dsp:sp modelId="{00E35B36-C68B-4952-9656-6179F48D877C}">
      <dsp:nvSpPr>
        <dsp:cNvPr id="0" name=""/>
        <dsp:cNvSpPr/>
      </dsp:nvSpPr>
      <dsp:spPr>
        <a:xfrm>
          <a:off x="3286037" y="2052207"/>
          <a:ext cx="1661746" cy="1661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ACOMPAÑAR</a:t>
          </a:r>
        </a:p>
      </dsp:txBody>
      <dsp:txXfrm>
        <a:off x="3529394" y="2295564"/>
        <a:ext cx="1175032" cy="1175032"/>
      </dsp:txXfrm>
    </dsp:sp>
    <dsp:sp modelId="{F7949548-FAB4-4E7D-9DE2-EA01809BB61E}">
      <dsp:nvSpPr>
        <dsp:cNvPr id="0" name=""/>
        <dsp:cNvSpPr/>
      </dsp:nvSpPr>
      <dsp:spPr>
        <a:xfrm>
          <a:off x="2096965" y="805528"/>
          <a:ext cx="1661746" cy="1661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MONITOREAR</a:t>
          </a:r>
        </a:p>
      </dsp:txBody>
      <dsp:txXfrm>
        <a:off x="2340322" y="1048885"/>
        <a:ext cx="1175032" cy="1175032"/>
      </dsp:txXfrm>
    </dsp:sp>
    <dsp:sp modelId="{55C90D3F-FDB8-46D4-BE41-BA58DE4D4B26}">
      <dsp:nvSpPr>
        <dsp:cNvPr id="0" name=""/>
        <dsp:cNvSpPr/>
      </dsp:nvSpPr>
      <dsp:spPr>
        <a:xfrm>
          <a:off x="3795639" y="403755"/>
          <a:ext cx="1661746" cy="16617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SUPERVISAR</a:t>
          </a:r>
        </a:p>
      </dsp:txBody>
      <dsp:txXfrm>
        <a:off x="4038996" y="647112"/>
        <a:ext cx="1175032" cy="1175032"/>
      </dsp:txXfrm>
    </dsp:sp>
    <dsp:sp modelId="{3EA5313E-8EB9-4362-B904-C83E8FC1F5F9}">
      <dsp:nvSpPr>
        <dsp:cNvPr id="0" name=""/>
        <dsp:cNvSpPr/>
      </dsp:nvSpPr>
      <dsp:spPr>
        <a:xfrm>
          <a:off x="700544" y="6880"/>
          <a:ext cx="6485610" cy="425609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7A68-28FA-014B-9C18-2F0C34CEB904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8EDFB-A71B-7742-B528-5D625D78732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048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53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12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79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01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38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8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62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9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9pPr>
          </a:lstStyle>
          <a:p>
            <a:pPr algn="r" eaLnBrk="1" hangingPunct="1"/>
            <a:fld id="{DFD47431-775B-453D-BA52-F9405C863A30}" type="slidenum">
              <a:rPr lang="es-ES" sz="1200">
                <a:latin typeface="Times New Roman" charset="0"/>
              </a:rPr>
              <a:pPr algn="r" eaLnBrk="1" hangingPunct="1"/>
              <a:t>6</a:t>
            </a:fld>
            <a:endParaRPr lang="es-ES" sz="120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MX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2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9pPr>
          </a:lstStyle>
          <a:p>
            <a:pPr eaLnBrk="1" hangingPunct="1"/>
            <a:fld id="{A8BE159B-D748-4E0C-9F5A-D7AA0376EDC9}" type="slidenum">
              <a:rPr lang="es-ES" sz="1200" smtClean="0">
                <a:latin typeface="Times New Roman" charset="0"/>
              </a:rPr>
              <a:pPr eaLnBrk="1" hangingPunct="1"/>
              <a:t>7</a:t>
            </a:fld>
            <a:endParaRPr lang="es-ES" sz="1200">
              <a:latin typeface="Times New Roman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MX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4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9pPr>
          </a:lstStyle>
          <a:p>
            <a:pPr eaLnBrk="1" hangingPunct="1"/>
            <a:fld id="{5AF40612-2F6F-45B3-A6C0-7649E70A6245}" type="slidenum">
              <a:rPr lang="es-ES" sz="1200" smtClean="0">
                <a:latin typeface="Times New Roman" charset="0"/>
              </a:rPr>
              <a:pPr eaLnBrk="1" hangingPunct="1"/>
              <a:t>8</a:t>
            </a:fld>
            <a:endParaRPr lang="es-ES" sz="120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MX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9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9pPr>
          </a:lstStyle>
          <a:p>
            <a:pPr eaLnBrk="1" hangingPunct="1"/>
            <a:fld id="{2D631823-B923-4C39-9429-39AFD292B1C8}" type="slidenum">
              <a:rPr lang="es-ES" sz="1200" smtClean="0">
                <a:latin typeface="Times New Roman" charset="0"/>
              </a:rPr>
              <a:pPr eaLnBrk="1" hangingPunct="1"/>
              <a:t>9</a:t>
            </a:fld>
            <a:endParaRPr lang="es-ES" sz="1200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MX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20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9pPr>
          </a:lstStyle>
          <a:p>
            <a:pPr algn="r" eaLnBrk="1" hangingPunct="1"/>
            <a:fld id="{DFD47431-775B-453D-BA52-F9405C863A30}" type="slidenum">
              <a:rPr lang="es-ES" sz="1200">
                <a:latin typeface="Times New Roman" charset="0"/>
              </a:rPr>
              <a:pPr algn="r" eaLnBrk="1" hangingPunct="1"/>
              <a:t>10</a:t>
            </a:fld>
            <a:endParaRPr lang="es-ES" sz="120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MX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9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75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9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37106-536A-4450-A919-FDF9945604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9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257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98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97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319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422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4916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327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35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186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783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000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E3793-B300-8345-B0A0-ECF731EB7B51}" type="datetimeFigureOut">
              <a:rPr lang="es-ES_tradnl" smtClean="0"/>
              <a:t>19/08/2019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A90B-6683-3B48-BDE2-2FC3B7B8FF3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504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2336" y="1566475"/>
            <a:ext cx="8147304" cy="2470951"/>
          </a:xfrm>
        </p:spPr>
        <p:txBody>
          <a:bodyPr anchor="t">
            <a:noAutofit/>
          </a:bodyPr>
          <a:lstStyle/>
          <a:p>
            <a:pPr eaLnBrk="1" hangingPunct="1"/>
            <a:r>
              <a:rPr lang="es-MX" sz="44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ASESORÍA Y ACOMPAÑAMIENTO DESDE LA ZONA ESCOLAR Y JEFATURA DE SECTOR</a:t>
            </a:r>
            <a:endParaRPr lang="es-MX" sz="4400" dirty="0">
              <a:solidFill>
                <a:schemeClr val="tx2">
                  <a:lumMod val="60000"/>
                  <a:lumOff val="4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530353" y="5872945"/>
            <a:ext cx="4622218" cy="495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Tlaxcala, Agosto  2019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F20C647-6780-4D53-8F68-3F4FA6C161E9}"/>
              </a:ext>
            </a:extLst>
          </p:cNvPr>
          <p:cNvSpPr/>
          <p:nvPr/>
        </p:nvSpPr>
        <p:spPr>
          <a:xfrm>
            <a:off x="6766560" y="5359791"/>
            <a:ext cx="1420837" cy="1125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755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Título"/>
          <p:cNvSpPr txBox="1">
            <a:spLocks/>
          </p:cNvSpPr>
          <p:nvPr/>
        </p:nvSpPr>
        <p:spPr>
          <a:xfrm>
            <a:off x="548640" y="684623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gestión escolar hace la diferencia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98" y="2236475"/>
            <a:ext cx="5621142" cy="37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61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23" y="1993392"/>
            <a:ext cx="7394858" cy="4519079"/>
          </a:xfrm>
          <a:prstGeom prst="rect">
            <a:avLst/>
          </a:prstGeom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548640" y="684623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gestión escolar hace la diferencia</a:t>
            </a:r>
          </a:p>
        </p:txBody>
      </p:sp>
    </p:spTree>
    <p:extLst>
      <p:ext uri="{BB962C8B-B14F-4D97-AF65-F5344CB8AC3E}">
        <p14:creationId xmlns:p14="http://schemas.microsoft.com/office/powerpoint/2010/main" val="352436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1828800"/>
            <a:ext cx="7394858" cy="4519079"/>
          </a:xfrm>
          <a:prstGeom prst="rect">
            <a:avLst/>
          </a:prstGeom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548640" y="684623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gestión escolar hace la diferencia</a:t>
            </a:r>
          </a:p>
        </p:txBody>
      </p:sp>
      <p:sp>
        <p:nvSpPr>
          <p:cNvPr id="5" name="Elipse 4"/>
          <p:cNvSpPr/>
          <p:nvPr/>
        </p:nvSpPr>
        <p:spPr>
          <a:xfrm>
            <a:off x="2890761" y="4088339"/>
            <a:ext cx="378042" cy="3240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Elipse 5"/>
          <p:cNvSpPr/>
          <p:nvPr/>
        </p:nvSpPr>
        <p:spPr>
          <a:xfrm>
            <a:off x="2890761" y="4953151"/>
            <a:ext cx="378042" cy="324036"/>
          </a:xfrm>
          <a:prstGeom prst="ellipse">
            <a:avLst/>
          </a:prstGeom>
          <a:noFill/>
          <a:ln w="57150">
            <a:solidFill>
              <a:srgbClr val="4724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125479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5909" y="3053760"/>
            <a:ext cx="7506929" cy="1445457"/>
          </a:xfrm>
        </p:spPr>
        <p:txBody>
          <a:bodyPr>
            <a:noAutofit/>
          </a:bodyPr>
          <a:lstStyle/>
          <a:p>
            <a:pPr marL="0" indent="0" algn="r">
              <a:lnSpc>
                <a:spcPct val="50000"/>
              </a:lnSpc>
              <a:spcAft>
                <a:spcPts val="900"/>
              </a:spcAft>
              <a:buNone/>
            </a:pPr>
            <a:r>
              <a:rPr lang="es-ES_tradnl" sz="49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II. Un modelo para asegurar </a:t>
            </a:r>
          </a:p>
          <a:p>
            <a:pPr marL="0" indent="0" algn="r">
              <a:lnSpc>
                <a:spcPct val="50000"/>
              </a:lnSpc>
              <a:spcAft>
                <a:spcPts val="900"/>
              </a:spcAft>
              <a:buNone/>
            </a:pPr>
            <a:r>
              <a:rPr lang="es-ES_tradnl" sz="49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 derecho a la educación</a:t>
            </a:r>
          </a:p>
          <a:p>
            <a:pPr marL="0" indent="0" algn="r">
              <a:lnSpc>
                <a:spcPct val="50000"/>
              </a:lnSpc>
              <a:spcAft>
                <a:spcPts val="900"/>
              </a:spcAft>
              <a:buNone/>
            </a:pPr>
            <a:endParaRPr lang="es-ES_tradnl" sz="4900" b="1" dirty="0">
              <a:solidFill>
                <a:schemeClr val="accent5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79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 Marcador de contenido"/>
          <p:cNvSpPr>
            <a:spLocks noGrp="1"/>
          </p:cNvSpPr>
          <p:nvPr>
            <p:ph idx="1"/>
          </p:nvPr>
        </p:nvSpPr>
        <p:spPr>
          <a:xfrm>
            <a:off x="545690" y="1738188"/>
            <a:ext cx="8052620" cy="291632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900"/>
              </a:spcAft>
              <a:buNone/>
            </a:pPr>
            <a:r>
              <a:rPr lang="es-ES_tradnl" sz="3200" b="1" i="1" dirty="0">
                <a:cs typeface="Calibri" pitchFamily="34" charset="0"/>
              </a:rPr>
              <a:t>Todas las acciones deben focalizarse</a:t>
            </a:r>
            <a:r>
              <a:rPr lang="es-ES_tradnl" sz="3200" dirty="0">
                <a:cs typeface="Calibri" pitchFamily="34" charset="0"/>
              </a:rPr>
              <a:t>. </a:t>
            </a:r>
            <a:r>
              <a:rPr lang="es-MX" sz="3200" dirty="0">
                <a:cs typeface="Calibri" pitchFamily="34" charset="0"/>
              </a:rPr>
              <a:t>Ante los insuficientes recursos (personas, fondos y demás apoyos), es indispensable identificar un universo de atención que asegure el impacto real. </a:t>
            </a:r>
          </a:p>
          <a:p>
            <a:pPr marL="0" indent="0" algn="just">
              <a:spcAft>
                <a:spcPts val="900"/>
              </a:spcAft>
              <a:buNone/>
            </a:pPr>
            <a:r>
              <a:rPr lang="es-MX" sz="3200" dirty="0">
                <a:cs typeface="Calibri" pitchFamily="34" charset="0"/>
              </a:rPr>
              <a:t>La equidad no se logra dando lo mismo a todos; lo verdaderamente equitativo es intensificar los esfuerzos para quienes más los requieren, </a:t>
            </a:r>
            <a:r>
              <a:rPr lang="es-MX" sz="3200" b="1" i="1" dirty="0">
                <a:cs typeface="Calibri" pitchFamily="34" charset="0"/>
              </a:rPr>
              <a:t>de modo que se reduzcan las brechas</a:t>
            </a:r>
            <a:r>
              <a:rPr lang="es-MX" sz="3200" dirty="0">
                <a:cs typeface="Calibri" pitchFamily="34" charset="0"/>
              </a:rPr>
              <a:t>.</a:t>
            </a:r>
            <a:endParaRPr lang="es-ES_tradnl" sz="3200" dirty="0">
              <a:cs typeface="Calibri" pitchFamily="34" charset="0"/>
            </a:endParaRP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889918" y="556607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Estrategia de focalización</a:t>
            </a:r>
          </a:p>
        </p:txBody>
      </p:sp>
    </p:spTree>
    <p:extLst>
      <p:ext uri="{BB962C8B-B14F-4D97-AF65-F5344CB8AC3E}">
        <p14:creationId xmlns:p14="http://schemas.microsoft.com/office/powerpoint/2010/main" val="228657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 Marcador de contenido"/>
          <p:cNvSpPr>
            <a:spLocks noGrp="1"/>
          </p:cNvSpPr>
          <p:nvPr>
            <p:ph idx="1"/>
          </p:nvPr>
        </p:nvSpPr>
        <p:spPr>
          <a:xfrm>
            <a:off x="688932" y="1738188"/>
            <a:ext cx="7590772" cy="2916324"/>
          </a:xfrm>
        </p:spPr>
        <p:txBody>
          <a:bodyPr>
            <a:noAutofit/>
          </a:bodyPr>
          <a:lstStyle/>
          <a:p>
            <a:pPr marL="0" indent="0" algn="just">
              <a:spcAft>
                <a:spcPts val="900"/>
              </a:spcAft>
              <a:buNone/>
            </a:pPr>
            <a:r>
              <a:rPr lang="es-ES_tradnl" sz="3200" b="1" i="1" dirty="0">
                <a:cs typeface="Calibri" pitchFamily="34" charset="0"/>
              </a:rPr>
              <a:t>Atender de manera prioritaria a las escuelas que más lo necesitan </a:t>
            </a:r>
            <a:r>
              <a:rPr lang="es-ES_tradnl" sz="3200" dirty="0">
                <a:cs typeface="Calibri" pitchFamily="34" charset="0"/>
              </a:rPr>
              <a:t>resulta ser el método más</a:t>
            </a:r>
          </a:p>
          <a:p>
            <a:pPr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cs typeface="Calibri" pitchFamily="34" charset="0"/>
              </a:rPr>
              <a:t>Justo</a:t>
            </a:r>
          </a:p>
          <a:p>
            <a:pPr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cs typeface="Calibri" pitchFamily="34" charset="0"/>
              </a:rPr>
              <a:t>Eficaz</a:t>
            </a:r>
          </a:p>
          <a:p>
            <a:pPr algn="just"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s-ES_tradnl" sz="3200" dirty="0">
                <a:cs typeface="Calibri" pitchFamily="34" charset="0"/>
              </a:rPr>
              <a:t>Rápido</a:t>
            </a:r>
          </a:p>
          <a:p>
            <a:pPr marL="0" indent="0" algn="just">
              <a:spcAft>
                <a:spcPts val="900"/>
              </a:spcAft>
              <a:buNone/>
            </a:pPr>
            <a:r>
              <a:rPr lang="es-ES_tradnl" sz="3200" dirty="0">
                <a:cs typeface="Calibri" pitchFamily="34" charset="0"/>
              </a:rPr>
              <a:t>…para elevar la calidad educativa</a:t>
            </a: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889918" y="556607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Estrategia de focalización</a:t>
            </a:r>
          </a:p>
        </p:txBody>
      </p:sp>
    </p:spTree>
    <p:extLst>
      <p:ext uri="{BB962C8B-B14F-4D97-AF65-F5344CB8AC3E}">
        <p14:creationId xmlns:p14="http://schemas.microsoft.com/office/powerpoint/2010/main" val="1728705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 Marcador de contenido"/>
          <p:cNvSpPr>
            <a:spLocks noGrp="1"/>
          </p:cNvSpPr>
          <p:nvPr>
            <p:ph idx="1"/>
          </p:nvPr>
        </p:nvSpPr>
        <p:spPr>
          <a:xfrm>
            <a:off x="698518" y="1992793"/>
            <a:ext cx="7668868" cy="34210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3200" dirty="0">
                <a:cs typeface="Calibri" pitchFamily="34" charset="0"/>
              </a:rPr>
              <a:t>Para atender mejor las necesidades, </a:t>
            </a:r>
            <a:r>
              <a:rPr lang="es-MX" sz="3200" b="1" i="1" dirty="0">
                <a:cs typeface="Calibri" pitchFamily="34" charset="0"/>
              </a:rPr>
              <a:t>hay que alinear</a:t>
            </a:r>
            <a:r>
              <a:rPr lang="es-MX" sz="3200" dirty="0">
                <a:cs typeface="Calibri" pitchFamily="34" charset="0"/>
              </a:rPr>
              <a:t>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3200" dirty="0">
                <a:cs typeface="Calibri" pitchFamily="34" charset="0"/>
              </a:rPr>
              <a:t>Personas (comunidad escolar)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3200" dirty="0">
                <a:cs typeface="Calibri" pitchFamily="34" charset="0"/>
              </a:rPr>
              <a:t>Presupuestos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3200" dirty="0">
                <a:cs typeface="Calibri" pitchFamily="34" charset="0"/>
              </a:rPr>
              <a:t>Apoyos materiales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3200" dirty="0">
                <a:cs typeface="Calibri" pitchFamily="34" charset="0"/>
              </a:rPr>
              <a:t>Organizaciones en la localidad</a:t>
            </a:r>
          </a:p>
          <a:p>
            <a:pPr marL="0" indent="0" algn="just">
              <a:buNone/>
            </a:pPr>
            <a:endParaRPr lang="es-MX" sz="1800" dirty="0">
              <a:latin typeface="+mj-lt"/>
            </a:endParaRP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889918" y="556607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Estrategia de articulación</a:t>
            </a:r>
          </a:p>
        </p:txBody>
      </p:sp>
    </p:spTree>
    <p:extLst>
      <p:ext uri="{BB962C8B-B14F-4D97-AF65-F5344CB8AC3E}">
        <p14:creationId xmlns:p14="http://schemas.microsoft.com/office/powerpoint/2010/main" val="94513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5909" y="3053760"/>
            <a:ext cx="7506929" cy="1445457"/>
          </a:xfrm>
        </p:spPr>
        <p:txBody>
          <a:bodyPr>
            <a:noAutofit/>
          </a:bodyPr>
          <a:lstStyle/>
          <a:p>
            <a:pPr marL="0" indent="0" algn="r">
              <a:lnSpc>
                <a:spcPct val="50000"/>
              </a:lnSpc>
              <a:spcAft>
                <a:spcPts val="900"/>
              </a:spcAft>
              <a:buNone/>
            </a:pPr>
            <a:r>
              <a:rPr lang="es-ES_tradnl" sz="49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III. Interpretación de </a:t>
            </a:r>
          </a:p>
          <a:p>
            <a:pPr marL="0" indent="0" algn="r">
              <a:lnSpc>
                <a:spcPct val="50000"/>
              </a:lnSpc>
              <a:spcAft>
                <a:spcPts val="900"/>
              </a:spcAft>
              <a:buNone/>
            </a:pPr>
            <a:r>
              <a:rPr lang="es-ES_tradnl" sz="49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resultados</a:t>
            </a:r>
          </a:p>
          <a:p>
            <a:pPr marL="0" indent="0" algn="r">
              <a:lnSpc>
                <a:spcPct val="50000"/>
              </a:lnSpc>
              <a:spcAft>
                <a:spcPts val="900"/>
              </a:spcAft>
              <a:buNone/>
            </a:pPr>
            <a:endParaRPr lang="es-ES_tradnl" sz="4900" b="1" dirty="0">
              <a:solidFill>
                <a:schemeClr val="accent5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 algn="r">
              <a:lnSpc>
                <a:spcPct val="50000"/>
              </a:lnSpc>
              <a:spcAft>
                <a:spcPts val="900"/>
              </a:spcAft>
              <a:buNone/>
            </a:pPr>
            <a:endParaRPr lang="es-ES_tradnl" sz="4900" b="1" dirty="0">
              <a:solidFill>
                <a:schemeClr val="accent5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75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889918" y="556607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Uso de resultados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35" y="17906"/>
            <a:ext cx="10310191" cy="684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038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889918" y="556607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Uso de resultados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9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C226C4D-0C58-4910-BBF5-21DEADFE6B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816542"/>
              </p:ext>
            </p:extLst>
          </p:nvPr>
        </p:nvGraphicFramePr>
        <p:xfrm>
          <a:off x="628650" y="717452"/>
          <a:ext cx="7886700" cy="590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371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 txBox="1">
            <a:spLocks/>
          </p:cNvSpPr>
          <p:nvPr/>
        </p:nvSpPr>
        <p:spPr>
          <a:xfrm>
            <a:off x="889918" y="556607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Uso de resultados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732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B8D6E35-1651-4EFC-884C-D2FA86DBF8AB}"/>
              </a:ext>
            </a:extLst>
          </p:cNvPr>
          <p:cNvSpPr/>
          <p:nvPr/>
        </p:nvSpPr>
        <p:spPr>
          <a:xfrm>
            <a:off x="6652591" y="5353878"/>
            <a:ext cx="1563757" cy="111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B0917A6-98EC-499F-B142-896583ED7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97649" cy="188180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D4827B1-3CA0-4D52-85AC-2F0E3F237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96" y="2279374"/>
            <a:ext cx="8865703" cy="468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93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7D04D5-A4FD-4B6D-BC12-C215B9E7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278296"/>
            <a:ext cx="8772939" cy="5898667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¿Qué son las Prácticas Innovadoras?</a:t>
            </a:r>
            <a:endParaRPr lang="es-MX" dirty="0"/>
          </a:p>
          <a:p>
            <a:r>
              <a:rPr lang="es-ES" dirty="0"/>
              <a:t>Son experiencias en los procesos para favorecer el aprendizaje</a:t>
            </a:r>
          </a:p>
          <a:p>
            <a:pPr algn="just"/>
            <a:r>
              <a:rPr lang="es-ES" dirty="0"/>
              <a:t>Desde la intervención docentes en la administración y organización de centro escolar o en la  zona</a:t>
            </a:r>
          </a:p>
          <a:p>
            <a:pPr algn="just"/>
            <a:r>
              <a:rPr lang="es-ES" dirty="0"/>
              <a:t> Que incluyan “una serie de intervenciones, decisiones y procesos, con cierto grado de intencionalidad y sistematización, </a:t>
            </a:r>
          </a:p>
          <a:p>
            <a:r>
              <a:rPr lang="es-ES" dirty="0"/>
              <a:t>Que tratan de modificar actitudes, ideas, culturas, contenidos, modelos y prácticas pedagógicas </a:t>
            </a:r>
          </a:p>
          <a:p>
            <a:pPr algn="just"/>
            <a:r>
              <a:rPr lang="es-ES" dirty="0"/>
              <a:t>Renovación pedagógica, a probar formas diferentes del quehacer docente, de los procesos de asesoría y acompañamiento a las escuelas y del sistema educativo en su conjunto, que pueden ir o no, acompañadas de herramientas que ofrece el desarrollo de la tecnología.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7584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FDEFBA1-2429-462E-B55A-F3640639F148}"/>
              </a:ext>
            </a:extLst>
          </p:cNvPr>
          <p:cNvSpPr/>
          <p:nvPr/>
        </p:nvSpPr>
        <p:spPr>
          <a:xfrm>
            <a:off x="544285" y="176907"/>
            <a:ext cx="7322457" cy="40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ESTRUCTURA DE LA PRÁCTICA INNOVADORA </a:t>
            </a:r>
            <a:endParaRPr lang="es-MX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3669AE-4A73-43FD-808D-56A5B7BD0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004495"/>
              </p:ext>
            </p:extLst>
          </p:nvPr>
        </p:nvGraphicFramePr>
        <p:xfrm>
          <a:off x="410028" y="778034"/>
          <a:ext cx="8323944" cy="6098338"/>
        </p:xfrm>
        <a:graphic>
          <a:graphicData uri="http://schemas.openxmlformats.org/drawingml/2006/table">
            <a:tbl>
              <a:tblPr firstRow="1" firstCol="1" bandRow="1"/>
              <a:tblGrid>
                <a:gridCol w="8323944">
                  <a:extLst>
                    <a:ext uri="{9D8B030D-6E8A-4147-A177-3AD203B41FA5}">
                      <a16:colId xmlns:a16="http://schemas.microsoft.com/office/drawing/2014/main" val="3993541435"/>
                    </a:ext>
                  </a:extLst>
                </a:gridCol>
              </a:tblGrid>
              <a:tr h="3943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2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arabicPeriod"/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Título</a:t>
                      </a: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86109"/>
                  </a:ext>
                </a:extLst>
              </a:tr>
              <a:tr h="32857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Escriba un nombre corto y conciso que dé cuenta de lo que trata la práctica innovadora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36014"/>
                  </a:ext>
                </a:extLst>
              </a:tr>
              <a:tr h="6827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788335"/>
                  </a:ext>
                </a:extLst>
              </a:tr>
              <a:tr h="3943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   Diagnóstico que realizó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58006"/>
                  </a:ext>
                </a:extLst>
              </a:tr>
              <a:tr h="139103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Incluya elementos de evaluación diagnóstica que realizó para obtener información que le permitió identificar el estado que guarda la situación que pretendía mejorar. Ejemplos: Revisión de los escritos libres de los estudiantes de 5° grado como un componente de la evaluación inicial; análisis de los resultados de un examen de historia del 3er bimestre; resultados de Planea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892423"/>
                  </a:ext>
                </a:extLst>
              </a:tr>
              <a:tr h="6827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27667"/>
                  </a:ext>
                </a:extLst>
              </a:tr>
              <a:tr h="3943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     Situación que quería mejorar 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40638"/>
                  </a:ext>
                </a:extLst>
              </a:tr>
              <a:tr h="10368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Describa la situación que se atendió con la puesta en marcha de la práctica innovadora. Ejemplos: Mejorar la convivencia en el salón de clase; mejorar la resolución de problemas en los que utilicen fracciones; aumentar las habilidades para el análisis de textos 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6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97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FDEFBA1-2429-462E-B55A-F3640639F148}"/>
              </a:ext>
            </a:extLst>
          </p:cNvPr>
          <p:cNvSpPr/>
          <p:nvPr/>
        </p:nvSpPr>
        <p:spPr>
          <a:xfrm>
            <a:off x="544285" y="377283"/>
            <a:ext cx="7322457" cy="40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ESTRUCTURA DE LA PRÁCTICA INNOVADORA </a:t>
            </a:r>
            <a:endParaRPr lang="es-MX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3669AE-4A73-43FD-808D-56A5B7BD0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394116"/>
              </p:ext>
            </p:extLst>
          </p:nvPr>
        </p:nvGraphicFramePr>
        <p:xfrm>
          <a:off x="544285" y="1175658"/>
          <a:ext cx="8323944" cy="5545312"/>
        </p:xfrm>
        <a:graphic>
          <a:graphicData uri="http://schemas.openxmlformats.org/drawingml/2006/table">
            <a:tbl>
              <a:tblPr firstRow="1" firstCol="1" bandRow="1"/>
              <a:tblGrid>
                <a:gridCol w="8323944">
                  <a:extLst>
                    <a:ext uri="{9D8B030D-6E8A-4147-A177-3AD203B41FA5}">
                      <a16:colId xmlns:a16="http://schemas.microsoft.com/office/drawing/2014/main" val="3993541435"/>
                    </a:ext>
                  </a:extLst>
                </a:gridCol>
              </a:tblGrid>
              <a:tr h="3943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    Propósito</a:t>
                      </a: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86109"/>
                  </a:ext>
                </a:extLst>
              </a:tr>
              <a:tr h="32857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Explique lo que se propuso lograr con la puesta en marcha de su práctica innovadora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36014"/>
                  </a:ext>
                </a:extLst>
              </a:tr>
              <a:tr h="6827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788335"/>
                  </a:ext>
                </a:extLst>
              </a:tr>
              <a:tr h="3943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  </a:t>
                      </a:r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Características del contexto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58006"/>
                  </a:ext>
                </a:extLst>
              </a:tr>
              <a:tr h="139103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MX" sz="1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Incluya información relevante que contribuya a la comprensión de la práctica innovadora. Puede ser: características de los estudiantes y sus familias, condiciones materiales del centro escolar, aspectos de la comunidad. (máximo media cuartilla)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892423"/>
                  </a:ext>
                </a:extLst>
              </a:tr>
              <a:tr h="68273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27667"/>
                  </a:ext>
                </a:extLst>
              </a:tr>
              <a:tr h="3943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s-ES" sz="18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      </a:t>
                      </a: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Descripción de la estrategia de intervención: actividades realizadas, materiales y tiempos 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40638"/>
                  </a:ext>
                </a:extLst>
              </a:tr>
              <a:tr h="1036885">
                <a:tc>
                  <a:txBody>
                    <a:bodyPr/>
                    <a:lstStyle/>
                    <a:p>
                      <a:r>
                        <a:rPr lang="es-E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Nota: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es Texto, considere una extensión de 4 a 6 cuartillas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6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544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FDEFBA1-2429-462E-B55A-F3640639F148}"/>
              </a:ext>
            </a:extLst>
          </p:cNvPr>
          <p:cNvSpPr/>
          <p:nvPr/>
        </p:nvSpPr>
        <p:spPr>
          <a:xfrm>
            <a:off x="544285" y="377283"/>
            <a:ext cx="7322457" cy="400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ESTRUCTURA DE LA PRÁCTICA INNOVADORA </a:t>
            </a:r>
            <a:endParaRPr lang="es-MX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E3669AE-4A73-43FD-808D-56A5B7BD00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614592"/>
              </p:ext>
            </p:extLst>
          </p:nvPr>
        </p:nvGraphicFramePr>
        <p:xfrm>
          <a:off x="410028" y="1102669"/>
          <a:ext cx="8323944" cy="5172193"/>
        </p:xfrm>
        <a:graphic>
          <a:graphicData uri="http://schemas.openxmlformats.org/drawingml/2006/table">
            <a:tbl>
              <a:tblPr firstRow="1" firstCol="1" bandRow="1"/>
              <a:tblGrid>
                <a:gridCol w="8323944">
                  <a:extLst>
                    <a:ext uri="{9D8B030D-6E8A-4147-A177-3AD203B41FA5}">
                      <a16:colId xmlns:a16="http://schemas.microsoft.com/office/drawing/2014/main" val="3993541435"/>
                    </a:ext>
                  </a:extLst>
                </a:gridCol>
              </a:tblGrid>
              <a:tr h="34927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   Elemento innovador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886109"/>
                  </a:ext>
                </a:extLst>
              </a:tr>
              <a:tr h="29100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Describa el elemento innovador e incluya el argumento que lo sustente.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36014"/>
                  </a:ext>
                </a:extLst>
              </a:tr>
              <a:tr h="6046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788335"/>
                  </a:ext>
                </a:extLst>
              </a:tr>
              <a:tr h="56205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     Resultados obtenidos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(seguimiento y evaluación que realizó para obtener evidencias de los logros de su Práctica Innovadora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358006"/>
                  </a:ext>
                </a:extLst>
              </a:tr>
              <a:tr h="123198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Anote los logros o los avances obtenidos con la puesta en marcha de su práctica innovadora, describa el mecanismo o procedimiento mediante el cual la evaluó. Precise los avances o logros que obtuvo, con respecto al diagnóstico que realizó.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892423"/>
                  </a:ext>
                </a:extLst>
              </a:tr>
              <a:tr h="604668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327667"/>
                  </a:ext>
                </a:extLst>
              </a:tr>
              <a:tr h="40230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None/>
                      </a:pPr>
                      <a:r>
                        <a:rPr lang="es-ES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     </a:t>
                      </a: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Observaciones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40638"/>
                  </a:ext>
                </a:extLst>
              </a:tr>
              <a:tr h="91832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 considera necesario, agregue precisiones que ayuden a ponerla en marcha.</a:t>
                      </a:r>
                      <a:endParaRPr lang="es-MX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6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915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2CD5F27-930B-4379-A237-3D22F9254518}"/>
              </a:ext>
            </a:extLst>
          </p:cNvPr>
          <p:cNvSpPr/>
          <p:nvPr/>
        </p:nvSpPr>
        <p:spPr>
          <a:xfrm>
            <a:off x="653143" y="916220"/>
            <a:ext cx="7039428" cy="861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ANEXOS: </a:t>
            </a:r>
            <a:endParaRPr lang="es-MX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Agregue aquí 2 o 3 evidencias de las actividades que describe. </a:t>
            </a:r>
            <a:endParaRPr lang="es-MX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57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25B427-7094-49F7-BD5F-A35C3BB7C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MONITOREO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CE76-A012-44AB-AB89-1B13EE8255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es-MX" dirty="0"/>
              <a:t>Reunir y analizar </a:t>
            </a:r>
            <a:r>
              <a:rPr lang="es-MX" b="1" i="1" dirty="0">
                <a:solidFill>
                  <a:srgbClr val="FF0000"/>
                </a:solidFill>
              </a:rPr>
              <a:t>información</a:t>
            </a:r>
            <a:r>
              <a:rPr lang="es-MX" dirty="0"/>
              <a:t> de procesos y productos pedagógicos para la toma de decisiones.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8EBAB8-8D7E-4C07-87CE-C6B3074E6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chemeClr val="tx2">
                    <a:lumMod val="75000"/>
                  </a:schemeClr>
                </a:solidFill>
              </a:rPr>
              <a:t>ACOMPAÑAMIENTO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3EFCD75-4985-4AA5-9AD0-6158241458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b="1" i="1" dirty="0">
                <a:solidFill>
                  <a:srgbClr val="FF0000"/>
                </a:solidFill>
              </a:rPr>
              <a:t>Procedimientos</a:t>
            </a:r>
            <a:r>
              <a:rPr lang="es-MX" dirty="0"/>
              <a:t> que realiza el “</a:t>
            </a:r>
            <a:r>
              <a:rPr lang="es-MX" b="1" i="1" dirty="0"/>
              <a:t>equipo</a:t>
            </a:r>
            <a:r>
              <a:rPr lang="es-MX" dirty="0"/>
              <a:t>” para brindar asesoría orientada a la mejora de los plantes escolares.</a:t>
            </a:r>
          </a:p>
        </p:txBody>
      </p:sp>
    </p:spTree>
    <p:extLst>
      <p:ext uri="{BB962C8B-B14F-4D97-AF65-F5344CB8AC3E}">
        <p14:creationId xmlns:p14="http://schemas.microsoft.com/office/powerpoint/2010/main" val="1619885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367B2BF-93AB-4AE4-A616-6C66C021E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345" y="320040"/>
            <a:ext cx="5094285" cy="6217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9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                    </a:t>
            </a:r>
            <a:r>
              <a:rPr lang="en-US" sz="2800" b="1" i="1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SUPERVISAR</a:t>
            </a:r>
            <a:br>
              <a:rPr lang="en-US" sz="24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4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                     </a:t>
            </a:r>
            <a:r>
              <a:rPr lang="en-US" sz="2400" b="1" i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PROCESO</a:t>
            </a:r>
            <a:r>
              <a:rPr lang="en-US" sz="2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COMPLEJO</a:t>
            </a:r>
            <a:br>
              <a:rPr lang="en-US" sz="19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1900" b="1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Usar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las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diversas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fuentes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información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diagnosticar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situación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 los CE.</a:t>
            </a:r>
            <a:b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Evaluar</a:t>
            </a: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los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procesos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educativos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y de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gestión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 las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Escuelas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Fortalece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las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competencias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profesionales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docentes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Favorece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el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dialogo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reflexivo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colaboración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entre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docentes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directivos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y padres de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familia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Promover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buen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uso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materiales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educativos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2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Usar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las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tecnologías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información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y la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comunicación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como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medios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que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dinamizan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los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procesos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formativos</a:t>
            </a:r>
            <a: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000" b="1" i="1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2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31202" y="3053760"/>
            <a:ext cx="6858000" cy="1445457"/>
          </a:xfrm>
        </p:spPr>
        <p:txBody>
          <a:bodyPr>
            <a:noAutofit/>
          </a:bodyPr>
          <a:lstStyle/>
          <a:p>
            <a:pPr marL="0" indent="0" algn="r">
              <a:lnSpc>
                <a:spcPct val="50000"/>
              </a:lnSpc>
              <a:spcAft>
                <a:spcPts val="900"/>
              </a:spcAft>
              <a:buNone/>
            </a:pPr>
            <a:r>
              <a:rPr lang="es-ES_tradnl" sz="49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I. La gestión escolar hace</a:t>
            </a:r>
          </a:p>
          <a:p>
            <a:pPr marL="0" indent="0" algn="r">
              <a:lnSpc>
                <a:spcPct val="50000"/>
              </a:lnSpc>
              <a:spcAft>
                <a:spcPts val="900"/>
              </a:spcAft>
              <a:buNone/>
            </a:pPr>
            <a:r>
              <a:rPr lang="es-ES_tradnl" sz="49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la diferencia</a:t>
            </a:r>
          </a:p>
        </p:txBody>
      </p:sp>
    </p:spTree>
    <p:extLst>
      <p:ext uri="{BB962C8B-B14F-4D97-AF65-F5344CB8AC3E}">
        <p14:creationId xmlns:p14="http://schemas.microsoft.com/office/powerpoint/2010/main" val="3448982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4 Título"/>
          <p:cNvSpPr txBox="1">
            <a:spLocks/>
          </p:cNvSpPr>
          <p:nvPr/>
        </p:nvSpPr>
        <p:spPr>
          <a:xfrm>
            <a:off x="548640" y="684623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gestión escolar hace la diferencia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98" y="2236475"/>
            <a:ext cx="5621142" cy="371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5" name="Text Box 15"/>
          <p:cNvSpPr txBox="1">
            <a:spLocks noChangeArrowheads="1"/>
          </p:cNvSpPr>
          <p:nvPr/>
        </p:nvSpPr>
        <p:spPr bwMode="auto">
          <a:xfrm>
            <a:off x="614680" y="1641837"/>
            <a:ext cx="7909887" cy="531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9pPr>
          </a:lstStyle>
          <a:p>
            <a:pPr algn="l" eaLnBrk="1" hangingPunct="1"/>
            <a:r>
              <a:rPr lang="es-MX" b="1" dirty="0">
                <a:latin typeface="+mn-lt"/>
                <a:cs typeface="Calibri" pitchFamily="34" charset="0"/>
              </a:rPr>
              <a:t>Contexto normativo (mismo en todo el país)</a:t>
            </a:r>
            <a:r>
              <a:rPr lang="es-MX" dirty="0">
                <a:latin typeface="+mn-lt"/>
                <a:cs typeface="Calibri" pitchFamily="34" charset="0"/>
              </a:rPr>
              <a:t>:</a:t>
            </a: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Leyes y reglamentos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Planes de estudio</a:t>
            </a: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Programas federales</a:t>
            </a: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Financiamiento</a:t>
            </a: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Libros de texto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Formación magisterial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endParaRPr lang="es-MX" dirty="0">
              <a:latin typeface="+mn-lt"/>
              <a:cs typeface="Calibri" pitchFamily="34" charset="0"/>
            </a:endParaRP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endParaRPr lang="es-MX" dirty="0">
              <a:latin typeface="+mn-lt"/>
              <a:cs typeface="Calibri" pitchFamily="34" charset="0"/>
            </a:endParaRPr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548640" y="684623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gestión escolar hace la diferencia</a:t>
            </a:r>
          </a:p>
        </p:txBody>
      </p:sp>
    </p:spTree>
    <p:extLst>
      <p:ext uri="{BB962C8B-B14F-4D97-AF65-F5344CB8AC3E}">
        <p14:creationId xmlns:p14="http://schemas.microsoft.com/office/powerpoint/2010/main" val="2219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2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2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23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2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23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2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23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2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23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2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23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2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23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057400" y="1428750"/>
            <a:ext cx="462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s-MX" sz="1800">
              <a:latin typeface="Times New Roman" charset="0"/>
            </a:endParaRP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548640" y="1799784"/>
            <a:ext cx="7955054" cy="459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9pPr>
          </a:lstStyle>
          <a:p>
            <a:pPr algn="l" eaLnBrk="1" hangingPunct="1"/>
            <a:r>
              <a:rPr lang="es-MX" b="1" dirty="0">
                <a:latin typeface="+mn-lt"/>
                <a:cs typeface="Calibri" pitchFamily="34" charset="0"/>
              </a:rPr>
              <a:t>Contexto socioeconómico (varía por familia):</a:t>
            </a: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Ingreso y capital familiares </a:t>
            </a: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Escolaridad de los padres </a:t>
            </a: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Acompañamiento de los hijos</a:t>
            </a: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Nutrición</a:t>
            </a: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Salud</a:t>
            </a:r>
          </a:p>
          <a:p>
            <a:pPr algn="l"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Nivel de marginación de la comunidad</a:t>
            </a:r>
          </a:p>
          <a:p>
            <a:pPr algn="l" eaLnBrk="1" hangingPunct="1"/>
            <a:endParaRPr lang="es-ES" sz="3000" dirty="0">
              <a:latin typeface="Calibri "/>
            </a:endParaRPr>
          </a:p>
        </p:txBody>
      </p:sp>
      <p:sp>
        <p:nvSpPr>
          <p:cNvPr id="5" name="4 Título"/>
          <p:cNvSpPr txBox="1">
            <a:spLocks/>
          </p:cNvSpPr>
          <p:nvPr/>
        </p:nvSpPr>
        <p:spPr>
          <a:xfrm>
            <a:off x="548640" y="684623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gestión escolar hace la diferencia</a:t>
            </a:r>
          </a:p>
        </p:txBody>
      </p:sp>
    </p:spTree>
    <p:extLst>
      <p:ext uri="{BB962C8B-B14F-4D97-AF65-F5344CB8AC3E}">
        <p14:creationId xmlns:p14="http://schemas.microsoft.com/office/powerpoint/2010/main" val="279381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43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43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43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43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4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43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4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43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057400" y="1428750"/>
            <a:ext cx="4629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s-MX" sz="1800">
              <a:latin typeface="Times New Roman" charset="0"/>
            </a:endParaRPr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548640" y="1970697"/>
            <a:ext cx="7872689" cy="4130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Eurostil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urostile" pitchFamily="34" charset="0"/>
              </a:defRPr>
            </a:lvl9pPr>
          </a:lstStyle>
          <a:p>
            <a:pPr eaLnBrk="1" hangingPunct="1"/>
            <a:r>
              <a:rPr lang="es-MX" b="1" dirty="0">
                <a:latin typeface="+mn-lt"/>
                <a:cs typeface="Calibri" pitchFamily="34" charset="0"/>
              </a:rPr>
              <a:t>Gestión escolar (distinta en cada plantel):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Gestión pedagógica 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Liderazgo directivo 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Supervisión académica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Gestión administrativa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Clima organizacional y convivencia</a:t>
            </a:r>
          </a:p>
          <a:p>
            <a:pPr eaLnBrk="1" hangingPunct="1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s-MX" dirty="0">
                <a:latin typeface="+mn-lt"/>
                <a:cs typeface="Calibri" pitchFamily="34" charset="0"/>
              </a:rPr>
              <a:t> Actualización profesional </a:t>
            </a:r>
            <a:endParaRPr lang="es-ES" dirty="0">
              <a:latin typeface="+mn-lt"/>
              <a:cs typeface="Calibri" pitchFamily="34" charset="0"/>
            </a:endParaRPr>
          </a:p>
        </p:txBody>
      </p:sp>
      <p:sp>
        <p:nvSpPr>
          <p:cNvPr id="5" name="4 Título"/>
          <p:cNvSpPr txBox="1">
            <a:spLocks/>
          </p:cNvSpPr>
          <p:nvPr/>
        </p:nvSpPr>
        <p:spPr>
          <a:xfrm>
            <a:off x="548640" y="684623"/>
            <a:ext cx="7708392" cy="857250"/>
          </a:xfrm>
          <a:prstGeom prst="rect">
            <a:avLst/>
          </a:prstGeom>
          <a:ln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s-ES" sz="4000" b="1" dirty="0">
                <a:solidFill>
                  <a:schemeClr val="accent5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gestión escolar hace la diferencia</a:t>
            </a:r>
          </a:p>
        </p:txBody>
      </p:sp>
    </p:spTree>
    <p:extLst>
      <p:ext uri="{BB962C8B-B14F-4D97-AF65-F5344CB8AC3E}">
        <p14:creationId xmlns:p14="http://schemas.microsoft.com/office/powerpoint/2010/main" val="424968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6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6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6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6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6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6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6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6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6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6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3" grpId="0" build="p" autoUpdateAnimBg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830</Words>
  <Application>Microsoft Office PowerPoint</Application>
  <PresentationFormat>Carta (216 x 279 mm)</PresentationFormat>
  <Paragraphs>121</Paragraphs>
  <Slides>26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</vt:lpstr>
      <vt:lpstr>Calibri Light</vt:lpstr>
      <vt:lpstr>Times New Roman</vt:lpstr>
      <vt:lpstr>Wingdings</vt:lpstr>
      <vt:lpstr>Tema de Office</vt:lpstr>
      <vt:lpstr>ASESORÍA Y ACOMPAÑAMIENTO DESDE LA ZONA ESCOLAR Y JEFATURA DE SECTOR</vt:lpstr>
      <vt:lpstr>Presentación de PowerPoint</vt:lpstr>
      <vt:lpstr>Presentación de PowerPoint</vt:lpstr>
      <vt:lpstr>                       SUPERVISAR                       PROCESO COMPLEJO  Usar las diversas fuentes de información para diagnosticar la situación de los CE. Evaluar los procesos educativos y de gestión de las Escuelas. Fortalecer las competencias profesionales de los docentes. Favorecer el dialogo reflexivo y colaboración entre docentes, directivos y padres de familia. Promover el buen uso de los materiales educativos. Usar las tecnologías de la información y la comunicación como medios que dinamizan los procesos formativos.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ASESORÍA Y ACOMPAÑAMIENTO DESDE LA ZONA ESCOLAR Y JEFATURA DE SECTOR</dc:title>
  <dc:creator>Victoria Ramírez</dc:creator>
  <cp:lastModifiedBy>Windows User</cp:lastModifiedBy>
  <cp:revision>14</cp:revision>
  <dcterms:created xsi:type="dcterms:W3CDTF">2019-06-05T17:29:58Z</dcterms:created>
  <dcterms:modified xsi:type="dcterms:W3CDTF">2019-08-19T19:02:10Z</dcterms:modified>
</cp:coreProperties>
</file>